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45" r:id="rId3"/>
    <p:sldId id="368" r:id="rId4"/>
    <p:sldId id="372" r:id="rId5"/>
    <p:sldId id="365" r:id="rId6"/>
    <p:sldId id="364" r:id="rId7"/>
    <p:sldId id="361" r:id="rId8"/>
    <p:sldId id="370" r:id="rId9"/>
    <p:sldId id="340" r:id="rId10"/>
    <p:sldId id="350" r:id="rId11"/>
    <p:sldId id="373" r:id="rId12"/>
    <p:sldId id="367" r:id="rId13"/>
    <p:sldId id="347" r:id="rId14"/>
    <p:sldId id="351" r:id="rId15"/>
    <p:sldId id="374" r:id="rId16"/>
    <p:sldId id="348" r:id="rId17"/>
    <p:sldId id="352" r:id="rId18"/>
    <p:sldId id="375" r:id="rId19"/>
    <p:sldId id="369" r:id="rId20"/>
    <p:sldId id="371" r:id="rId21"/>
  </p:sldIdLst>
  <p:sldSz cx="9144000" cy="6858000" type="screen4x3"/>
  <p:notesSz cx="6723063" cy="9853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2FF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618" autoAdjust="0"/>
    <p:restoredTop sz="94680" autoAdjust="0"/>
  </p:normalViewPr>
  <p:slideViewPr>
    <p:cSldViewPr>
      <p:cViewPr>
        <p:scale>
          <a:sx n="100" d="100"/>
          <a:sy n="100" d="100"/>
        </p:scale>
        <p:origin x="-1512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005" y="-86"/>
      </p:cViewPr>
      <p:guideLst>
        <p:guide orient="horz" pos="3104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70BA-D047-4BEF-A6DE-5D2809A7E8D6}" type="datetimeFigureOut">
              <a:rPr lang="fr-FR" smtClean="0"/>
              <a:pPr/>
              <a:t>9/11/10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F4D1C-2BB5-42F0-8EDB-1300C4E4645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27BB-D46A-4FDE-96C8-332252EA2410}" type="datetimeFigureOut">
              <a:rPr lang="fr-FR" smtClean="0"/>
              <a:pPr/>
              <a:t>9/11/10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C911-00FC-4AB6-A6D9-9B530B38B65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6715" y="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0899-3342-401C-B4FF-07EB89ECE85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Picture 1" descr="logoi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154954"/>
            <a:ext cx="914401" cy="1060059"/>
          </a:xfrm>
          <a:prstGeom prst="rect">
            <a:avLst/>
          </a:prstGeom>
          <a:noFill/>
        </p:spPr>
      </p:pic>
      <p:pic>
        <p:nvPicPr>
          <p:cNvPr id="11" name="Image 10" descr="concept instrumental de PLATO - next picture.jpe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98590" y="215900"/>
            <a:ext cx="798407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kepler_fit_very_best.pdf" TargetMode="Externa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10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3" Type="http://schemas.openxmlformats.org/officeDocument/2006/relationships/image" Target="../media/image6.png"/><Relationship Id="rId6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Stellar analysis system (SAS*)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WP370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T. Appourchaux</a:t>
            </a:r>
            <a:endParaRPr lang="en-US" baseline="30000" dirty="0" smtClean="0"/>
          </a:p>
          <a:p>
            <a:endParaRPr lang="en-US" dirty="0" smtClean="0"/>
          </a:p>
          <a:p>
            <a:pPr marL="514350" indent="-514350"/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d’Astrophysique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r>
              <a:rPr lang="en-US" dirty="0" smtClean="0"/>
              <a:t>, </a:t>
            </a:r>
            <a:r>
              <a:rPr lang="en-US" dirty="0" err="1" smtClean="0"/>
              <a:t>Orsay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sz="1800" dirty="0" smtClean="0"/>
              <a:t>*</a:t>
            </a:r>
            <a:r>
              <a:rPr lang="en-US" sz="1800" dirty="0" smtClean="0"/>
              <a:t>SAS= Special Air Service or Son </a:t>
            </a:r>
            <a:r>
              <a:rPr lang="en-US" sz="1800" dirty="0" err="1" smtClean="0"/>
              <a:t>Altesse</a:t>
            </a:r>
            <a:r>
              <a:rPr lang="en-US" sz="1800" dirty="0" smtClean="0"/>
              <a:t> </a:t>
            </a:r>
            <a:r>
              <a:rPr lang="en-US" sz="1800" dirty="0" err="1" smtClean="0"/>
              <a:t>Sérénissime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DP3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Input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Science (</a:t>
            </a:r>
            <a:r>
              <a:rPr lang="fr-FR" sz="2400" dirty="0" err="1" smtClean="0"/>
              <a:t>M.-J.Goupil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Ingest</a:t>
            </a:r>
            <a:r>
              <a:rPr lang="fr-FR" sz="2400" dirty="0" smtClean="0"/>
              <a:t> L1 </a:t>
            </a:r>
            <a:r>
              <a:rPr lang="fr-FR" sz="2400" dirty="0" smtClean="0"/>
              <a:t>data (compare </a:t>
            </a:r>
            <a:r>
              <a:rPr lang="fr-FR" sz="2400" dirty="0" err="1" smtClean="0"/>
              <a:t>with</a:t>
            </a:r>
            <a:r>
              <a:rPr lang="fr-FR" sz="2400" dirty="0" smtClean="0"/>
              <a:t> L1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data)</a:t>
            </a:r>
            <a:endParaRPr lang="fr-FR" sz="2400" baseline="30000" dirty="0" smtClean="0"/>
          </a:p>
          <a:p>
            <a:r>
              <a:rPr lang="fr-FR" sz="2400" dirty="0" err="1" smtClean="0"/>
              <a:t>Solar-like</a:t>
            </a:r>
            <a:r>
              <a:rPr lang="fr-FR" sz="2400" dirty="0" smtClean="0"/>
              <a:t> </a:t>
            </a:r>
            <a:r>
              <a:rPr lang="fr-FR" sz="2400" dirty="0" err="1" smtClean="0"/>
              <a:t>pulsators</a:t>
            </a:r>
            <a:r>
              <a:rPr lang="fr-FR" sz="2400" dirty="0" smtClean="0"/>
              <a:t>: Fourier, </a:t>
            </a:r>
            <a:r>
              <a:rPr lang="fr-FR" sz="2400" dirty="0" err="1" smtClean="0"/>
              <a:t>Classical</a:t>
            </a:r>
            <a:r>
              <a:rPr lang="fr-FR" sz="2400" dirty="0" smtClean="0"/>
              <a:t> MLE, Bayes if S/N </a:t>
            </a:r>
            <a:r>
              <a:rPr lang="fr-FR" sz="2400" dirty="0" err="1" smtClean="0"/>
              <a:t>low</a:t>
            </a:r>
            <a:endParaRPr lang="fr-FR" sz="2400" dirty="0" smtClean="0"/>
          </a:p>
          <a:p>
            <a:r>
              <a:rPr lang="fr-FR" sz="2400" dirty="0" err="1" smtClean="0"/>
              <a:t>Solar</a:t>
            </a:r>
            <a:r>
              <a:rPr lang="fr-FR" sz="2400" dirty="0" smtClean="0"/>
              <a:t> </a:t>
            </a:r>
            <a:r>
              <a:rPr lang="fr-FR" sz="2400" dirty="0" err="1" smtClean="0"/>
              <a:t>twins</a:t>
            </a:r>
            <a:r>
              <a:rPr lang="fr-FR" sz="2400" dirty="0" smtClean="0"/>
              <a:t>: </a:t>
            </a:r>
            <a:r>
              <a:rPr lang="fr-FR" sz="2400" dirty="0" err="1" smtClean="0"/>
              <a:t>same</a:t>
            </a:r>
            <a:r>
              <a:rPr lang="fr-FR" sz="2400" dirty="0" smtClean="0"/>
              <a:t> as </a:t>
            </a:r>
            <a:r>
              <a:rPr lang="fr-FR" sz="2400" dirty="0" err="1" smtClean="0"/>
              <a:t>solar-like</a:t>
            </a:r>
            <a:endParaRPr lang="fr-FR" sz="2400" dirty="0" smtClean="0"/>
          </a:p>
          <a:p>
            <a:r>
              <a:rPr lang="fr-FR" sz="2400" dirty="0" err="1" smtClean="0"/>
              <a:t>Solar-like</a:t>
            </a:r>
            <a:r>
              <a:rPr lang="fr-FR" sz="2400" dirty="0" smtClean="0"/>
              <a:t> stars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planets</a:t>
            </a:r>
            <a:r>
              <a:rPr lang="fr-FR" sz="2400" dirty="0" smtClean="0"/>
              <a:t> (inclination,...): a drop of Bayes</a:t>
            </a:r>
          </a:p>
          <a:p>
            <a:r>
              <a:rPr lang="fr-FR" sz="2400" dirty="0" smtClean="0"/>
              <a:t>Open clusters: </a:t>
            </a:r>
            <a:r>
              <a:rPr lang="fr-FR" sz="2400" dirty="0" err="1" smtClean="0"/>
              <a:t>simultaneous</a:t>
            </a:r>
            <a:r>
              <a:rPr lang="fr-FR" sz="2400" dirty="0" smtClean="0"/>
              <a:t> MLE fit</a:t>
            </a:r>
          </a:p>
          <a:p>
            <a:r>
              <a:rPr lang="fr-FR" sz="2400" dirty="0" smtClean="0"/>
              <a:t>Product and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assurance</a:t>
            </a:r>
          </a:p>
          <a:p>
            <a:r>
              <a:rPr lang="fr-FR" sz="2400" dirty="0" err="1" smtClean="0"/>
              <a:t>Targets</a:t>
            </a:r>
            <a:r>
              <a:rPr lang="fr-FR" sz="2400" dirty="0" smtClean="0"/>
              <a:t> not </a:t>
            </a:r>
            <a:r>
              <a:rPr lang="fr-FR" sz="2400" dirty="0" err="1" smtClean="0"/>
              <a:t>included</a:t>
            </a:r>
            <a:r>
              <a:rPr lang="fr-FR" sz="2400" dirty="0" smtClean="0"/>
              <a:t>: </a:t>
            </a:r>
          </a:p>
          <a:p>
            <a:pPr lvl="1"/>
            <a:r>
              <a:rPr lang="fr-FR" sz="2200" dirty="0" err="1" smtClean="0"/>
              <a:t>Classical</a:t>
            </a:r>
            <a:r>
              <a:rPr lang="fr-FR" sz="2200" dirty="0" smtClean="0"/>
              <a:t> </a:t>
            </a:r>
            <a:r>
              <a:rPr lang="fr-FR" sz="2200" dirty="0" err="1" smtClean="0"/>
              <a:t>pulsators</a:t>
            </a:r>
            <a:endParaRPr lang="fr-FR" sz="2200" dirty="0" smtClean="0"/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 descr="Picture 32.png"/>
          <p:cNvPicPr>
            <a:picLocks noChangeAspect="1"/>
          </p:cNvPicPr>
          <p:nvPr/>
        </p:nvPicPr>
        <p:blipFill>
          <a:blip r:embed="rId2"/>
          <a:srcRect l="20872" t="14097" r="51742"/>
          <a:stretch>
            <a:fillRect/>
          </a:stretch>
        </p:blipFill>
        <p:spPr>
          <a:xfrm>
            <a:off x="0" y="0"/>
            <a:ext cx="3200400" cy="691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1447800"/>
            <a:ext cx="2362200" cy="107157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59995" y="166211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657600" y="4114800"/>
            <a:ext cx="236220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11235" y="4343400"/>
            <a:ext cx="185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Rotation /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50641" y="5501762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/ validation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657600" y="5257800"/>
            <a:ext cx="236220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277642" y="191583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77642" y="263021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553200" y="19812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Av.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71503" y="2695580"/>
            <a:ext cx="154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Fit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563642" y="230161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DP3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32" name="Connecteur droit 31"/>
          <p:cNvCxnSpPr>
            <a:stCxn id="8" idx="3"/>
            <a:endCxn id="16" idx="1"/>
          </p:cNvCxnSpPr>
          <p:nvPr/>
        </p:nvCxnSpPr>
        <p:spPr>
          <a:xfrm>
            <a:off x="6019800" y="1983585"/>
            <a:ext cx="257842" cy="18228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17" idx="1"/>
          </p:cNvCxnSpPr>
          <p:nvPr/>
        </p:nvCxnSpPr>
        <p:spPr>
          <a:xfrm>
            <a:off x="6019800" y="1983585"/>
            <a:ext cx="257842" cy="896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8" idx="1"/>
            <a:endCxn id="12" idx="1"/>
          </p:cNvCxnSpPr>
          <p:nvPr/>
        </p:nvCxnSpPr>
        <p:spPr>
          <a:xfrm rot="10800000" flipV="1">
            <a:off x="3657600" y="1983584"/>
            <a:ext cx="1588" cy="2559843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743200" y="0"/>
            <a:ext cx="68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example</a:t>
            </a:r>
            <a:r>
              <a:rPr lang="fr-FR" dirty="0" smtClean="0"/>
              <a:t> of Kepler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5638800"/>
            <a:ext cx="83820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dirty="0" err="1" smtClean="0">
                <a:hlinkClick r:id="rId2" action="ppaction://hlinkfile"/>
              </a:rPr>
              <a:t>Automatic</a:t>
            </a:r>
            <a:r>
              <a:rPr lang="fr-FR" sz="2400" dirty="0" smtClean="0">
                <a:hlinkClick r:id="rId2" action="ppaction://hlinkfile"/>
              </a:rPr>
              <a:t> </a:t>
            </a:r>
            <a:r>
              <a:rPr lang="fr-FR" sz="2400" dirty="0" err="1" smtClean="0">
                <a:hlinkClick r:id="rId2" action="ppaction://hlinkfile"/>
              </a:rPr>
              <a:t>fitting</a:t>
            </a:r>
            <a:r>
              <a:rPr lang="fr-FR" sz="2400" dirty="0" smtClean="0">
                <a:hlinkClick r:id="rId2" action="ppaction://hlinkfile"/>
              </a:rPr>
              <a:t> of </a:t>
            </a:r>
            <a:r>
              <a:rPr lang="fr-FR" sz="2400" dirty="0" err="1" smtClean="0">
                <a:hlinkClick r:id="rId2" action="ppaction://hlinkfile"/>
              </a:rPr>
              <a:t>solar-like</a:t>
            </a:r>
            <a:r>
              <a:rPr lang="fr-FR" sz="2400" dirty="0" smtClean="0">
                <a:hlinkClick r:id="rId2" action="ppaction://hlinkfile"/>
              </a:rPr>
              <a:t> stars</a:t>
            </a:r>
            <a:endParaRPr lang="fr-FR" sz="2400" dirty="0" smtClean="0"/>
          </a:p>
          <a:p>
            <a:pPr lvl="1"/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106" y="990600"/>
            <a:ext cx="6173788" cy="45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4838700" y="36110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 (DP4)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3500" y="2286000"/>
            <a:ext cx="6477000" cy="28194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Input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Science (</a:t>
            </a:r>
            <a:r>
              <a:rPr lang="fr-FR" sz="2400" dirty="0" err="1" smtClean="0"/>
              <a:t>M.-J.Goupil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r>
              <a:rPr lang="fr-FR" sz="2400" dirty="0" err="1" smtClean="0"/>
              <a:t>Stellar</a:t>
            </a:r>
            <a:r>
              <a:rPr lang="fr-FR" sz="2400" dirty="0" smtClean="0"/>
              <a:t> </a:t>
            </a:r>
            <a:r>
              <a:rPr lang="fr-FR" sz="2400" dirty="0" smtClean="0"/>
              <a:t>rotation and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rotation</a:t>
            </a:r>
          </a:p>
          <a:p>
            <a:pPr lvl="1"/>
            <a:r>
              <a:rPr lang="fr-FR" sz="2400" dirty="0" smtClean="0"/>
              <a:t>spot </a:t>
            </a:r>
            <a:r>
              <a:rPr lang="fr-FR" sz="2400" dirty="0" err="1" smtClean="0"/>
              <a:t>modelling</a:t>
            </a:r>
            <a:endParaRPr lang="fr-FR" sz="2400" dirty="0" smtClean="0"/>
          </a:p>
          <a:p>
            <a:pPr lvl="1"/>
            <a:r>
              <a:rPr lang="fr-FR" sz="2400" dirty="0" smtClean="0"/>
              <a:t>inclination</a:t>
            </a:r>
          </a:p>
          <a:p>
            <a:r>
              <a:rPr lang="fr-FR" sz="2400" dirty="0" err="1" smtClean="0"/>
              <a:t>Stellar</a:t>
            </a:r>
            <a:r>
              <a:rPr lang="fr-FR" sz="2400" dirty="0" smtClean="0"/>
              <a:t> noise: granulation(s), </a:t>
            </a:r>
            <a:r>
              <a:rPr lang="fr-FR" sz="2400" dirty="0" err="1" smtClean="0"/>
              <a:t>Harvey-like</a:t>
            </a:r>
            <a:r>
              <a:rPr lang="fr-FR" sz="2400" dirty="0" smtClean="0"/>
              <a:t> model</a:t>
            </a:r>
          </a:p>
          <a:p>
            <a:r>
              <a:rPr lang="fr-FR" sz="2400" dirty="0" smtClean="0"/>
              <a:t>Input to power </a:t>
            </a:r>
            <a:r>
              <a:rPr lang="fr-FR" sz="2400" dirty="0" err="1" smtClean="0"/>
              <a:t>spectrum</a:t>
            </a:r>
            <a:r>
              <a:rPr lang="fr-FR" sz="2400" dirty="0" smtClean="0"/>
              <a:t> </a:t>
            </a:r>
            <a:r>
              <a:rPr lang="fr-FR" sz="2400" dirty="0" err="1" smtClean="0"/>
              <a:t>fitting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DP4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1752600"/>
            <a:ext cx="6553200" cy="3657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Input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Science (</a:t>
            </a:r>
            <a:r>
              <a:rPr lang="fr-FR" sz="2400" dirty="0" err="1" smtClean="0"/>
              <a:t>M.-J.Goupil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Ingest</a:t>
            </a:r>
            <a:r>
              <a:rPr lang="fr-FR" sz="2400" dirty="0" smtClean="0"/>
              <a:t> L1 data</a:t>
            </a:r>
          </a:p>
          <a:p>
            <a:r>
              <a:rPr lang="fr-FR" sz="2400" dirty="0" err="1" smtClean="0"/>
              <a:t>Stellar</a:t>
            </a:r>
            <a:r>
              <a:rPr lang="fr-FR" sz="2400" dirty="0" smtClean="0"/>
              <a:t> rotation and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frequency</a:t>
            </a:r>
            <a:r>
              <a:rPr lang="fr-FR" sz="2400" dirty="0" smtClean="0"/>
              <a:t> </a:t>
            </a:r>
            <a:r>
              <a:rPr lang="fr-FR" sz="2400" dirty="0" err="1" smtClean="0"/>
              <a:t>periodicity</a:t>
            </a:r>
            <a:endParaRPr lang="fr-FR" sz="2400" dirty="0" smtClean="0"/>
          </a:p>
          <a:p>
            <a:pPr lvl="1"/>
            <a:r>
              <a:rPr lang="fr-FR" sz="2400" dirty="0" err="1" smtClean="0"/>
              <a:t>follow-up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? (Doppler </a:t>
            </a:r>
            <a:r>
              <a:rPr lang="fr-FR" sz="2400" dirty="0" err="1" smtClean="0"/>
              <a:t>imaging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Stellar</a:t>
            </a:r>
            <a:r>
              <a:rPr lang="fr-FR" sz="2400" dirty="0" smtClean="0"/>
              <a:t> noise: granulation(s), </a:t>
            </a:r>
            <a:r>
              <a:rPr lang="fr-FR" sz="2400" dirty="0" err="1" smtClean="0"/>
              <a:t>Harvey-like</a:t>
            </a:r>
            <a:r>
              <a:rPr lang="fr-FR" sz="2400" dirty="0" smtClean="0"/>
              <a:t> model</a:t>
            </a:r>
          </a:p>
          <a:p>
            <a:pPr lvl="1"/>
            <a:r>
              <a:rPr lang="fr-FR" sz="2400" dirty="0" err="1" smtClean="0"/>
              <a:t>Related</a:t>
            </a:r>
            <a:r>
              <a:rPr lang="fr-FR" sz="2400" dirty="0" smtClean="0"/>
              <a:t> to DP3</a:t>
            </a:r>
          </a:p>
          <a:p>
            <a:r>
              <a:rPr lang="fr-FR" sz="2400" dirty="0" smtClean="0"/>
              <a:t>Product and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assurance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 descr="Picture 32.png"/>
          <p:cNvPicPr>
            <a:picLocks noChangeAspect="1"/>
          </p:cNvPicPr>
          <p:nvPr/>
        </p:nvPicPr>
        <p:blipFill>
          <a:blip r:embed="rId2"/>
          <a:srcRect l="45214" t="14081" r="30856" b="13724"/>
          <a:stretch>
            <a:fillRect/>
          </a:stretch>
        </p:blipFill>
        <p:spPr>
          <a:xfrm>
            <a:off x="304800" y="228600"/>
            <a:ext cx="2971800" cy="617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4276" y="3009912"/>
            <a:ext cx="242889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33800" y="1371600"/>
            <a:ext cx="213360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59995" y="150971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733800" y="3200400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865205" y="3444362"/>
            <a:ext cx="185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Rotation /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798247" y="5349362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/ validation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733800" y="5105400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47460" y="3384251"/>
            <a:ext cx="214314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247452" y="4026534"/>
            <a:ext cx="2133592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247452" y="4617086"/>
            <a:ext cx="213360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397624" y="3449618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Spots distribution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379335" y="4091901"/>
            <a:ext cx="184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freq</a:t>
            </a:r>
            <a:r>
              <a:rPr lang="fr-FR" dirty="0" smtClean="0"/>
              <a:t>.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582417" y="4682453"/>
            <a:ext cx="146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533452" y="410814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DP4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7" name="Connecteur droit avec flèche 36"/>
          <p:cNvCxnSpPr>
            <a:stCxn id="12" idx="3"/>
            <a:endCxn id="20" idx="1"/>
          </p:cNvCxnSpPr>
          <p:nvPr/>
        </p:nvCxnSpPr>
        <p:spPr>
          <a:xfrm>
            <a:off x="5876940" y="3629028"/>
            <a:ext cx="370520" cy="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2" idx="3"/>
            <a:endCxn id="21" idx="1"/>
          </p:cNvCxnSpPr>
          <p:nvPr/>
        </p:nvCxnSpPr>
        <p:spPr>
          <a:xfrm>
            <a:off x="5876940" y="3629028"/>
            <a:ext cx="370512" cy="647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2" idx="3"/>
            <a:endCxn id="22" idx="1"/>
          </p:cNvCxnSpPr>
          <p:nvPr/>
        </p:nvCxnSpPr>
        <p:spPr>
          <a:xfrm>
            <a:off x="5876940" y="3629028"/>
            <a:ext cx="370512" cy="1238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8" idx="1"/>
            <a:endCxn id="12" idx="1"/>
          </p:cNvCxnSpPr>
          <p:nvPr/>
        </p:nvCxnSpPr>
        <p:spPr>
          <a:xfrm rot="10800000" flipV="1">
            <a:off x="3733800" y="1828800"/>
            <a:ext cx="1588" cy="1800228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(DP5)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9350" y="1524000"/>
            <a:ext cx="4305300" cy="3276599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Take</a:t>
            </a:r>
            <a:r>
              <a:rPr lang="fr-FR" sz="2400" dirty="0" smtClean="0"/>
              <a:t> DP3 and DP4</a:t>
            </a:r>
          </a:p>
          <a:p>
            <a:r>
              <a:rPr lang="fr-FR" sz="2400" dirty="0" err="1" smtClean="0"/>
              <a:t>Ingest</a:t>
            </a:r>
            <a:r>
              <a:rPr lang="fr-FR" sz="2400" dirty="0" smtClean="0"/>
              <a:t> </a:t>
            </a:r>
            <a:r>
              <a:rPr lang="fr-FR" sz="2400" dirty="0" err="1" smtClean="0"/>
              <a:t>ancillary</a:t>
            </a:r>
            <a:r>
              <a:rPr lang="fr-FR" sz="2400" dirty="0" smtClean="0"/>
              <a:t> data:</a:t>
            </a:r>
          </a:p>
          <a:p>
            <a:pPr lvl="1"/>
            <a:r>
              <a:rPr lang="fr-FR" sz="2200" dirty="0" smtClean="0"/>
              <a:t>Basic </a:t>
            </a:r>
            <a:r>
              <a:rPr lang="fr-FR" sz="2200" dirty="0" err="1" smtClean="0"/>
              <a:t>stellar</a:t>
            </a:r>
            <a:r>
              <a:rPr lang="fr-FR" sz="2200" dirty="0" smtClean="0"/>
              <a:t> </a:t>
            </a:r>
            <a:r>
              <a:rPr lang="fr-FR" sz="2200" dirty="0" err="1" smtClean="0"/>
              <a:t>properties</a:t>
            </a:r>
            <a:r>
              <a:rPr lang="fr-FR" sz="2200" dirty="0" smtClean="0"/>
              <a:t>, ...</a:t>
            </a:r>
          </a:p>
          <a:p>
            <a:pPr lvl="1"/>
            <a:r>
              <a:rPr lang="fr-FR" sz="2200" dirty="0" smtClean="0"/>
              <a:t>GAIA </a:t>
            </a:r>
            <a:r>
              <a:rPr lang="fr-FR" sz="2200" dirty="0" err="1" smtClean="0"/>
              <a:t>paralaxes</a:t>
            </a:r>
            <a:endParaRPr lang="fr-FR" sz="2400" dirty="0" smtClean="0"/>
          </a:p>
          <a:p>
            <a:r>
              <a:rPr lang="fr-FR" sz="2400" dirty="0" err="1" smtClean="0"/>
              <a:t>Rotational</a:t>
            </a:r>
            <a:r>
              <a:rPr lang="fr-FR" sz="2400" dirty="0" smtClean="0"/>
              <a:t> /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 </a:t>
            </a:r>
            <a:r>
              <a:rPr lang="fr-FR" sz="2400" dirty="0" err="1" smtClean="0"/>
              <a:t>age</a:t>
            </a:r>
            <a:endParaRPr lang="fr-FR" sz="2400" dirty="0" smtClean="0"/>
          </a:p>
          <a:p>
            <a:r>
              <a:rPr lang="fr-FR" sz="2400" dirty="0" err="1" smtClean="0"/>
              <a:t>Stellar</a:t>
            </a:r>
            <a:r>
              <a:rPr lang="fr-FR" sz="2400" dirty="0" smtClean="0"/>
              <a:t> </a:t>
            </a:r>
            <a:r>
              <a:rPr lang="fr-FR" sz="2400" dirty="0" err="1" smtClean="0"/>
              <a:t>age</a:t>
            </a:r>
            <a:r>
              <a:rPr lang="fr-FR" sz="2400" dirty="0" smtClean="0"/>
              <a:t>, mass, radius</a:t>
            </a:r>
          </a:p>
          <a:p>
            <a:r>
              <a:rPr lang="fr-FR" sz="2400" dirty="0" smtClean="0"/>
              <a:t>Inclination / rotation</a:t>
            </a:r>
          </a:p>
          <a:p>
            <a:r>
              <a:rPr lang="fr-FR" sz="2400" dirty="0" err="1" smtClean="0"/>
              <a:t>Differential</a:t>
            </a:r>
            <a:r>
              <a:rPr lang="fr-FR" sz="2400" dirty="0" smtClean="0"/>
              <a:t> rotation</a:t>
            </a:r>
          </a:p>
          <a:p>
            <a:r>
              <a:rPr lang="fr-FR" sz="2400" dirty="0" smtClean="0"/>
              <a:t>Composition</a:t>
            </a:r>
          </a:p>
          <a:p>
            <a:r>
              <a:rPr lang="fr-FR" sz="2400" dirty="0" smtClean="0"/>
              <a:t>Structure (convective </a:t>
            </a:r>
            <a:r>
              <a:rPr lang="fr-FR" sz="2400" dirty="0" err="1" smtClean="0"/>
              <a:t>core</a:t>
            </a:r>
            <a:r>
              <a:rPr lang="fr-FR" sz="2400" dirty="0" smtClean="0"/>
              <a:t>,…)</a:t>
            </a:r>
          </a:p>
          <a:p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DP5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1752600"/>
            <a:ext cx="6553200" cy="335279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Input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Science (</a:t>
            </a:r>
            <a:r>
              <a:rPr lang="fr-FR" sz="2400" dirty="0" err="1" smtClean="0"/>
              <a:t>M.-J.Goupil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Grid</a:t>
            </a:r>
            <a:r>
              <a:rPr lang="fr-FR" sz="2400" dirty="0" smtClean="0"/>
              <a:t> of </a:t>
            </a:r>
            <a:r>
              <a:rPr lang="fr-FR" sz="2400" dirty="0" err="1" smtClean="0"/>
              <a:t>models</a:t>
            </a:r>
            <a:endParaRPr lang="fr-FR" sz="2400" dirty="0" smtClean="0"/>
          </a:p>
          <a:p>
            <a:r>
              <a:rPr lang="fr-FR" sz="2400" dirty="0" err="1" smtClean="0"/>
              <a:t>Criteria</a:t>
            </a:r>
            <a:r>
              <a:rPr lang="fr-FR" sz="2400" dirty="0" smtClean="0"/>
              <a:t> for agreement</a:t>
            </a:r>
          </a:p>
          <a:p>
            <a:r>
              <a:rPr lang="fr-FR" sz="2400" dirty="0" smtClean="0"/>
              <a:t>Surface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(</a:t>
            </a:r>
            <a:r>
              <a:rPr lang="fr-FR" sz="2400" dirty="0" err="1" smtClean="0"/>
              <a:t>what</a:t>
            </a:r>
            <a:r>
              <a:rPr lang="fr-FR" sz="2400" dirty="0" smtClean="0"/>
              <a:t> do </a:t>
            </a:r>
            <a:r>
              <a:rPr lang="fr-FR" sz="2400" dirty="0" err="1" smtClean="0"/>
              <a:t>we</a:t>
            </a:r>
            <a:r>
              <a:rPr lang="fr-FR" sz="2400" dirty="0" smtClean="0"/>
              <a:t> do?)</a:t>
            </a:r>
          </a:p>
          <a:p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...</a:t>
            </a:r>
          </a:p>
          <a:p>
            <a:r>
              <a:rPr lang="fr-FR" sz="2400" dirty="0" err="1" smtClean="0"/>
              <a:t>Different</a:t>
            </a:r>
            <a:r>
              <a:rPr lang="fr-FR" sz="2400" dirty="0" smtClean="0"/>
              <a:t> oscillation codes</a:t>
            </a:r>
          </a:p>
          <a:p>
            <a:r>
              <a:rPr lang="fr-FR" sz="2400" dirty="0" smtClean="0"/>
              <a:t>Product and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assurance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24276" y="3086112"/>
            <a:ext cx="242889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33800" y="1447800"/>
            <a:ext cx="213360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59995" y="158591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724276" y="2800360"/>
            <a:ext cx="2143140" cy="100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14483" y="3115760"/>
            <a:ext cx="17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736976" y="4094182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68381" y="4338144"/>
            <a:ext cx="185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Rotation /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807787" y="5511302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/ validation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743340" y="5267340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7940" y="154437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257940" y="225875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57948" y="3687513"/>
            <a:ext cx="2133592" cy="5000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257948" y="2973133"/>
            <a:ext cx="2133592" cy="5000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257948" y="4330455"/>
            <a:ext cx="214314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57940" y="4972738"/>
            <a:ext cx="2133592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257940" y="5563290"/>
            <a:ext cx="213360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533498" y="160974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Av.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551801" y="2324120"/>
            <a:ext cx="154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Fit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358422" y="3038500"/>
            <a:ext cx="193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691258" y="37528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Inversions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408112" y="4395822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Spots distribution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389823" y="5038105"/>
            <a:ext cx="184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freq</a:t>
            </a:r>
            <a:r>
              <a:rPr lang="fr-FR" dirty="0" smtClean="0"/>
              <a:t>.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592905" y="5628657"/>
            <a:ext cx="146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543940" y="193015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DP3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43940" y="505435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DP4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543940" y="3389619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DP5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>
            <a:stCxn id="7" idx="3"/>
            <a:endCxn id="15" idx="1"/>
          </p:cNvCxnSpPr>
          <p:nvPr/>
        </p:nvCxnSpPr>
        <p:spPr>
          <a:xfrm flipV="1">
            <a:off x="5867400" y="1794406"/>
            <a:ext cx="390540" cy="11059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7" idx="3"/>
            <a:endCxn id="16" idx="1"/>
          </p:cNvCxnSpPr>
          <p:nvPr/>
        </p:nvCxnSpPr>
        <p:spPr>
          <a:xfrm>
            <a:off x="5867400" y="1905000"/>
            <a:ext cx="390540" cy="603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9" idx="3"/>
            <a:endCxn id="18" idx="1"/>
          </p:cNvCxnSpPr>
          <p:nvPr/>
        </p:nvCxnSpPr>
        <p:spPr>
          <a:xfrm flipV="1">
            <a:off x="5867416" y="3223166"/>
            <a:ext cx="390532" cy="77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9" idx="3"/>
            <a:endCxn id="17" idx="1"/>
          </p:cNvCxnSpPr>
          <p:nvPr/>
        </p:nvCxnSpPr>
        <p:spPr>
          <a:xfrm>
            <a:off x="5867416" y="3300426"/>
            <a:ext cx="390532" cy="637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1" idx="3"/>
            <a:endCxn id="19" idx="1"/>
          </p:cNvCxnSpPr>
          <p:nvPr/>
        </p:nvCxnSpPr>
        <p:spPr>
          <a:xfrm>
            <a:off x="5880116" y="4522810"/>
            <a:ext cx="377832" cy="57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3"/>
            <a:endCxn id="20" idx="1"/>
          </p:cNvCxnSpPr>
          <p:nvPr/>
        </p:nvCxnSpPr>
        <p:spPr>
          <a:xfrm>
            <a:off x="5880116" y="4522810"/>
            <a:ext cx="377824" cy="699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1" idx="3"/>
            <a:endCxn id="21" idx="1"/>
          </p:cNvCxnSpPr>
          <p:nvPr/>
        </p:nvCxnSpPr>
        <p:spPr>
          <a:xfrm>
            <a:off x="5880116" y="4522810"/>
            <a:ext cx="377824" cy="129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7" idx="2"/>
            <a:endCxn id="9" idx="0"/>
          </p:cNvCxnSpPr>
          <p:nvPr/>
        </p:nvCxnSpPr>
        <p:spPr>
          <a:xfrm rot="5400000">
            <a:off x="4579143" y="2578903"/>
            <a:ext cx="438160" cy="47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7" idx="1"/>
            <a:endCxn id="11" idx="1"/>
          </p:cNvCxnSpPr>
          <p:nvPr/>
        </p:nvCxnSpPr>
        <p:spPr>
          <a:xfrm rot="10800000" flipH="1" flipV="1">
            <a:off x="3733800" y="1905000"/>
            <a:ext cx="3176" cy="2617810"/>
          </a:xfrm>
          <a:prstGeom prst="bentConnector3">
            <a:avLst>
              <a:gd name="adj1" fmla="val -7197733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 47" descr="Picture 32.png"/>
          <p:cNvPicPr>
            <a:picLocks noChangeAspect="1"/>
          </p:cNvPicPr>
          <p:nvPr/>
        </p:nvPicPr>
        <p:blipFill>
          <a:blip r:embed="rId2"/>
          <a:srcRect l="68346" t="14273" r="3736"/>
          <a:stretch>
            <a:fillRect/>
          </a:stretch>
        </p:blipFill>
        <p:spPr>
          <a:xfrm>
            <a:off x="152400" y="228600"/>
            <a:ext cx="2971800" cy="628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3276600"/>
          </a:xfrm>
        </p:spPr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:</a:t>
            </a:r>
            <a:endParaRPr lang="fr-FR" dirty="0" smtClean="0"/>
          </a:p>
          <a:p>
            <a:pPr lvl="1"/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 smtClean="0"/>
              <a:t> 2011,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December</a:t>
            </a:r>
            <a:r>
              <a:rPr lang="fr-FR" dirty="0" smtClean="0"/>
              <a:t> 2011 if </a:t>
            </a:r>
            <a:r>
              <a:rPr lang="fr-FR" dirty="0" err="1" smtClean="0"/>
              <a:t>selected</a:t>
            </a:r>
            <a:endParaRPr lang="fr-FR" dirty="0" smtClean="0"/>
          </a:p>
          <a:p>
            <a:r>
              <a:rPr lang="fr-FR" dirty="0" err="1" smtClean="0"/>
              <a:t>Implementation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2012 to end 2018</a:t>
            </a:r>
          </a:p>
          <a:p>
            <a:r>
              <a:rPr lang="fr-FR" dirty="0" smtClean="0"/>
              <a:t>Operations: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2019 to 2023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1700" y="1981200"/>
            <a:ext cx="4800600" cy="2514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core</a:t>
            </a:r>
            <a:r>
              <a:rPr lang="fr-FR" dirty="0" smtClean="0"/>
              <a:t> programme</a:t>
            </a:r>
            <a:endParaRPr lang="fr-FR" dirty="0" smtClean="0"/>
          </a:p>
          <a:p>
            <a:r>
              <a:rPr lang="fr-FR" dirty="0" smtClean="0"/>
              <a:t>PDAS </a:t>
            </a:r>
            <a:r>
              <a:rPr lang="fr-FR" dirty="0" smtClean="0"/>
              <a:t>structure</a:t>
            </a:r>
          </a:p>
          <a:p>
            <a:r>
              <a:rPr lang="fr-FR" dirty="0" smtClean="0"/>
              <a:t>Data </a:t>
            </a:r>
            <a:r>
              <a:rPr lang="fr-FR" dirty="0" err="1" smtClean="0"/>
              <a:t>products</a:t>
            </a:r>
            <a:endParaRPr lang="fr-FR" dirty="0" smtClean="0"/>
          </a:p>
          <a:p>
            <a:r>
              <a:rPr lang="fr-FR" dirty="0" err="1" smtClean="0"/>
              <a:t>Work</a:t>
            </a:r>
            <a:r>
              <a:rPr lang="fr-FR" dirty="0" smtClean="0"/>
              <a:t> packages and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err="1" smtClean="0"/>
              <a:t>Summary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r>
              <a:rPr lang="fr-FR" dirty="0" smtClean="0"/>
              <a:t>Close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Science </a:t>
            </a:r>
            <a:r>
              <a:rPr lang="fr-FR" dirty="0" err="1" smtClean="0"/>
              <a:t>WPs</a:t>
            </a:r>
            <a:endParaRPr lang="fr-FR" dirty="0" smtClean="0"/>
          </a:p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System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implement</a:t>
            </a:r>
            <a:r>
              <a:rPr lang="fr-FR" dirty="0" smtClean="0"/>
              <a:t> codes for </a:t>
            </a:r>
            <a:r>
              <a:rPr lang="fr-FR" dirty="0" err="1" smtClean="0"/>
              <a:t>fitting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extracting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/ rotation; </a:t>
            </a:r>
            <a:r>
              <a:rPr lang="fr-FR" dirty="0" err="1" smtClean="0"/>
              <a:t>stellar</a:t>
            </a:r>
            <a:r>
              <a:rPr lang="fr-FR" dirty="0" smtClean="0"/>
              <a:t> mass, radius </a:t>
            </a:r>
            <a:r>
              <a:rPr lang="fr-FR" dirty="0" smtClean="0"/>
              <a:t>of </a:t>
            </a:r>
            <a:r>
              <a:rPr lang="fr-FR" dirty="0" smtClean="0"/>
              <a:t>the PLATO </a:t>
            </a:r>
            <a:r>
              <a:rPr lang="fr-FR" dirty="0" err="1" smtClean="0"/>
              <a:t>samples</a:t>
            </a:r>
            <a:endParaRPr lang="fr-FR" dirty="0" smtClean="0"/>
          </a:p>
          <a:p>
            <a:r>
              <a:rPr lang="fr-FR" dirty="0" smtClean="0"/>
              <a:t>Code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solar-like</a:t>
            </a:r>
            <a:r>
              <a:rPr lang="fr-FR" dirty="0" smtClean="0"/>
              <a:t> oscillations</a:t>
            </a:r>
          </a:p>
          <a:p>
            <a:r>
              <a:rPr lang="fr-FR" dirty="0" smtClean="0"/>
              <a:t>Free to set up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center for </a:t>
            </a:r>
            <a:r>
              <a:rPr lang="fr-FR" dirty="0" err="1" smtClean="0"/>
              <a:t>taking</a:t>
            </a:r>
            <a:r>
              <a:rPr lang="fr-FR" dirty="0" smtClean="0"/>
              <a:t> care of the </a:t>
            </a:r>
            <a:r>
              <a:rPr lang="fr-FR" dirty="0" err="1" smtClean="0"/>
              <a:t>other</a:t>
            </a:r>
            <a:r>
              <a:rPr lang="fr-FR" dirty="0" smtClean="0"/>
              <a:t> stars (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pulsators</a:t>
            </a:r>
            <a:r>
              <a:rPr lang="fr-FR" dirty="0" smtClean="0"/>
              <a:t> for instance)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core</a:t>
            </a:r>
            <a:r>
              <a:rPr lang="fr-FR" dirty="0" smtClean="0"/>
              <a:t> 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Sample</a:t>
            </a:r>
            <a:r>
              <a:rPr lang="fr-FR" sz="2400" dirty="0" smtClean="0"/>
              <a:t> 1: 20 000 </a:t>
            </a:r>
            <a:r>
              <a:rPr lang="fr-FR" sz="2400" dirty="0" err="1" smtClean="0"/>
              <a:t>dwarf</a:t>
            </a:r>
            <a:r>
              <a:rPr lang="fr-FR" sz="2400" dirty="0" smtClean="0"/>
              <a:t> and </a:t>
            </a:r>
            <a:r>
              <a:rPr lang="fr-FR" sz="2400" dirty="0" err="1" smtClean="0"/>
              <a:t>subgiant</a:t>
            </a:r>
            <a:r>
              <a:rPr lang="fr-FR" sz="2400" dirty="0" smtClean="0"/>
              <a:t> stars </a:t>
            </a:r>
            <a:r>
              <a:rPr lang="fr-FR" sz="2400" dirty="0" err="1" smtClean="0"/>
              <a:t>later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spectral type F5. (m &lt; 11)</a:t>
            </a:r>
          </a:p>
          <a:p>
            <a:r>
              <a:rPr lang="fr-FR" sz="2400" dirty="0" err="1" smtClean="0"/>
              <a:t>Sample</a:t>
            </a:r>
            <a:r>
              <a:rPr lang="fr-FR" sz="2400" dirty="0" smtClean="0"/>
              <a:t> 2: 1000 </a:t>
            </a:r>
            <a:r>
              <a:rPr lang="fr-FR" sz="2400" dirty="0" err="1" smtClean="0"/>
              <a:t>dwarf</a:t>
            </a:r>
            <a:r>
              <a:rPr lang="fr-FR" sz="2400" dirty="0" smtClean="0"/>
              <a:t> and </a:t>
            </a:r>
            <a:r>
              <a:rPr lang="fr-FR" sz="2400" dirty="0" err="1" smtClean="0"/>
              <a:t>subgiant</a:t>
            </a:r>
            <a:r>
              <a:rPr lang="fr-FR" sz="2400" dirty="0" smtClean="0"/>
              <a:t> stars </a:t>
            </a:r>
            <a:r>
              <a:rPr lang="fr-FR" sz="2400" dirty="0" err="1" smtClean="0"/>
              <a:t>later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spectral type F5. (m &lt; 8, long </a:t>
            </a:r>
            <a:r>
              <a:rPr lang="fr-FR" sz="2400" dirty="0" err="1" smtClean="0"/>
              <a:t>duration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Sample</a:t>
            </a:r>
            <a:r>
              <a:rPr lang="fr-FR" sz="2400" dirty="0" smtClean="0"/>
              <a:t> 3: 3000 </a:t>
            </a:r>
            <a:r>
              <a:rPr lang="fr-FR" sz="2400" dirty="0" err="1" smtClean="0"/>
              <a:t>dwarf</a:t>
            </a:r>
            <a:r>
              <a:rPr lang="fr-FR" sz="2400" dirty="0" smtClean="0"/>
              <a:t> and </a:t>
            </a:r>
            <a:r>
              <a:rPr lang="fr-FR" sz="2400" dirty="0" err="1" smtClean="0"/>
              <a:t>subgiant</a:t>
            </a:r>
            <a:r>
              <a:rPr lang="fr-FR" sz="2400" dirty="0" smtClean="0"/>
              <a:t> stars </a:t>
            </a:r>
            <a:r>
              <a:rPr lang="fr-FR" sz="2400" dirty="0" err="1" smtClean="0"/>
              <a:t>later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spectral type F5. (m &lt; 8, </a:t>
            </a:r>
            <a:r>
              <a:rPr lang="fr-FR" sz="2400" dirty="0" err="1" smtClean="0"/>
              <a:t>step-and-stare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Sample</a:t>
            </a:r>
            <a:r>
              <a:rPr lang="fr-FR" sz="2400" dirty="0" smtClean="0"/>
              <a:t> 4: 10,000 cool M </a:t>
            </a:r>
            <a:r>
              <a:rPr lang="fr-FR" sz="2400" dirty="0" err="1" smtClean="0"/>
              <a:t>dwarfs</a:t>
            </a:r>
            <a:r>
              <a:rPr lang="fr-FR" sz="2400" dirty="0" smtClean="0"/>
              <a:t> (m &lt;16, 5,000 in long observations; m&lt;15 5000 in </a:t>
            </a:r>
            <a:r>
              <a:rPr lang="fr-FR" sz="2400" dirty="0" err="1" smtClean="0"/>
              <a:t>step-and-stare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Sample</a:t>
            </a:r>
            <a:r>
              <a:rPr lang="fr-FR" sz="2400" dirty="0" smtClean="0"/>
              <a:t> 5: 245 000 </a:t>
            </a:r>
            <a:r>
              <a:rPr lang="fr-FR" sz="2400" dirty="0" err="1" smtClean="0"/>
              <a:t>dwarf</a:t>
            </a:r>
            <a:r>
              <a:rPr lang="fr-FR" sz="2400" dirty="0" smtClean="0"/>
              <a:t> and </a:t>
            </a:r>
            <a:r>
              <a:rPr lang="fr-FR" sz="2400" dirty="0" err="1" smtClean="0"/>
              <a:t>subgiant</a:t>
            </a:r>
            <a:r>
              <a:rPr lang="fr-FR" sz="2400" dirty="0" smtClean="0"/>
              <a:t> stars </a:t>
            </a:r>
            <a:r>
              <a:rPr lang="fr-FR" sz="2400" dirty="0" err="1" smtClean="0"/>
              <a:t>later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spectral type F5.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481" y="228600"/>
            <a:ext cx="57610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7"/>
          <p:cNvCxnSpPr/>
          <p:nvPr/>
        </p:nvCxnSpPr>
        <p:spPr>
          <a:xfrm rot="5400000" flipH="1" flipV="1">
            <a:off x="2705100" y="2933700"/>
            <a:ext cx="5257800" cy="158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4" name="Image 3" descr="Picture 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9"/>
            <a:ext cx="9144000" cy="6809362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5181600" y="4876800"/>
            <a:ext cx="1143000" cy="1219200"/>
            <a:chOff x="5181600" y="4876800"/>
            <a:chExt cx="1143000" cy="12192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181600" y="5638800"/>
              <a:ext cx="838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L1</a:t>
              </a:r>
              <a:r>
                <a:rPr lang="fr-FR" sz="1000" baseline="30000" dirty="0" smtClean="0">
                  <a:solidFill>
                    <a:schemeClr val="tx1"/>
                  </a:solidFill>
                </a:rPr>
                <a:t>-</a:t>
              </a:r>
              <a:r>
                <a:rPr lang="fr-FR" sz="1000" dirty="0" smtClean="0">
                  <a:solidFill>
                    <a:schemeClr val="tx1"/>
                  </a:solidFill>
                </a:rPr>
                <a:t>:Transit </a:t>
              </a:r>
              <a:r>
                <a:rPr lang="fr-FR" sz="1000" dirty="0" err="1" smtClean="0">
                  <a:solidFill>
                    <a:schemeClr val="tx1"/>
                  </a:solidFill>
                </a:rPr>
                <a:t>removed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Connecteur droit 7"/>
            <p:cNvCxnSpPr>
              <a:endCxn id="6" idx="0"/>
            </p:cNvCxnSpPr>
            <p:nvPr/>
          </p:nvCxnSpPr>
          <p:spPr>
            <a:xfrm rot="5400000">
              <a:off x="5581650" y="4895850"/>
              <a:ext cx="762000" cy="723900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cteur droit 9"/>
          <p:cNvCxnSpPr>
            <a:stCxn id="6" idx="3"/>
          </p:cNvCxnSpPr>
          <p:nvPr/>
        </p:nvCxnSpPr>
        <p:spPr>
          <a:xfrm flipV="1">
            <a:off x="6019800" y="5638800"/>
            <a:ext cx="304800" cy="228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 descr="Picture 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537" y="140804"/>
            <a:ext cx="9553074" cy="6576391"/>
          </a:xfrm>
          <a:prstGeom prst="rect">
            <a:avLst/>
          </a:prstGeom>
        </p:spPr>
      </p:pic>
      <p:pic>
        <p:nvPicPr>
          <p:cNvPr id="9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360000" cy="252000"/>
          </a:xfrm>
          <a:prstGeom prst="rect">
            <a:avLst/>
          </a:prstGeom>
          <a:noFill/>
        </p:spPr>
      </p:pic>
      <p:pic>
        <p:nvPicPr>
          <p:cNvPr id="10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43000"/>
            <a:ext cx="360000" cy="252000"/>
          </a:xfrm>
          <a:prstGeom prst="rect">
            <a:avLst/>
          </a:prstGeom>
          <a:noFill/>
        </p:spPr>
      </p:pic>
      <p:pic>
        <p:nvPicPr>
          <p:cNvPr id="11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143000"/>
            <a:ext cx="360000" cy="252000"/>
          </a:xfrm>
          <a:prstGeom prst="rect">
            <a:avLst/>
          </a:prstGeom>
          <a:noFill/>
        </p:spPr>
      </p:pic>
      <p:pic>
        <p:nvPicPr>
          <p:cNvPr id="12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86" y="2590800"/>
            <a:ext cx="360000" cy="252000"/>
          </a:xfrm>
          <a:prstGeom prst="rect">
            <a:avLst/>
          </a:prstGeom>
          <a:noFill/>
        </p:spPr>
      </p:pic>
      <p:pic>
        <p:nvPicPr>
          <p:cNvPr id="13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3177000"/>
            <a:ext cx="360000" cy="252000"/>
          </a:xfrm>
          <a:prstGeom prst="rect">
            <a:avLst/>
          </a:prstGeom>
          <a:noFill/>
        </p:spPr>
      </p:pic>
      <p:pic>
        <p:nvPicPr>
          <p:cNvPr id="14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4267200"/>
            <a:ext cx="360000" cy="252000"/>
          </a:xfrm>
          <a:prstGeom prst="rect">
            <a:avLst/>
          </a:prstGeom>
          <a:noFill/>
        </p:spPr>
      </p:pic>
      <p:pic>
        <p:nvPicPr>
          <p:cNvPr id="15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4800600"/>
            <a:ext cx="360000" cy="252000"/>
          </a:xfrm>
          <a:prstGeom prst="rect">
            <a:avLst/>
          </a:prstGeom>
          <a:noFill/>
        </p:spPr>
      </p:pic>
      <p:pic>
        <p:nvPicPr>
          <p:cNvPr id="16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86" y="5334000"/>
            <a:ext cx="360000" cy="252000"/>
          </a:xfrm>
          <a:prstGeom prst="rect">
            <a:avLst/>
          </a:prstGeom>
          <a:noFill/>
        </p:spPr>
      </p:pic>
      <p:pic>
        <p:nvPicPr>
          <p:cNvPr id="17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2387600"/>
            <a:ext cx="360000" cy="252000"/>
          </a:xfrm>
          <a:prstGeom prst="rect">
            <a:avLst/>
          </a:prstGeom>
          <a:noFill/>
        </p:spPr>
      </p:pic>
      <p:pic>
        <p:nvPicPr>
          <p:cNvPr id="18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43000"/>
            <a:ext cx="360000" cy="252000"/>
          </a:xfrm>
          <a:prstGeom prst="rect">
            <a:avLst/>
          </a:prstGeom>
          <a:noFill/>
        </p:spPr>
      </p:pic>
      <p:pic>
        <p:nvPicPr>
          <p:cNvPr id="19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2743200"/>
            <a:ext cx="360000" cy="252000"/>
          </a:xfrm>
          <a:prstGeom prst="rect">
            <a:avLst/>
          </a:prstGeom>
          <a:noFill/>
        </p:spPr>
      </p:pic>
      <p:pic>
        <p:nvPicPr>
          <p:cNvPr id="20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3530600"/>
            <a:ext cx="360000" cy="252000"/>
          </a:xfrm>
          <a:prstGeom prst="rect">
            <a:avLst/>
          </a:prstGeom>
          <a:noFill/>
        </p:spPr>
      </p:pic>
      <p:pic>
        <p:nvPicPr>
          <p:cNvPr id="21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4229100"/>
            <a:ext cx="360000" cy="252000"/>
          </a:xfrm>
          <a:prstGeom prst="rect">
            <a:avLst/>
          </a:prstGeom>
          <a:noFill/>
        </p:spPr>
      </p:pic>
      <p:pic>
        <p:nvPicPr>
          <p:cNvPr id="22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350" y="3797300"/>
            <a:ext cx="360000" cy="252000"/>
          </a:xfrm>
          <a:prstGeom prst="rect">
            <a:avLst/>
          </a:prstGeom>
          <a:noFill/>
        </p:spPr>
      </p:pic>
      <p:graphicFrame>
        <p:nvGraphicFramePr>
          <p:cNvPr id="23" name="Object 120"/>
          <p:cNvGraphicFramePr>
            <a:graphicFrameLocks/>
          </p:cNvGraphicFramePr>
          <p:nvPr/>
        </p:nvGraphicFramePr>
        <p:xfrm>
          <a:off x="4034450" y="3949700"/>
          <a:ext cx="355600" cy="246981"/>
        </p:xfrm>
        <a:graphic>
          <a:graphicData uri="http://schemas.openxmlformats.org/presentationml/2006/ole">
            <p:oleObj spid="_x0000_s93187" name="Photo Editor Photo" r:id="rId5" imgW="3886537" imgH="2187130" progId="">
              <p:embed/>
            </p:oleObj>
          </a:graphicData>
        </a:graphic>
      </p:graphicFrame>
      <p:graphicFrame>
        <p:nvGraphicFramePr>
          <p:cNvPr id="24" name="Object 120"/>
          <p:cNvGraphicFramePr>
            <a:graphicFrameLocks/>
          </p:cNvGraphicFramePr>
          <p:nvPr/>
        </p:nvGraphicFramePr>
        <p:xfrm>
          <a:off x="3649386" y="6324600"/>
          <a:ext cx="355600" cy="246981"/>
        </p:xfrm>
        <a:graphic>
          <a:graphicData uri="http://schemas.openxmlformats.org/presentationml/2006/ole">
            <p:oleObj spid="_x0000_s93188" name="Photo Editor Photo" r:id="rId6" imgW="3886537" imgH="2187130" progId="">
              <p:embed/>
            </p:oleObj>
          </a:graphicData>
        </a:graphic>
      </p:graphicFrame>
      <p:graphicFrame>
        <p:nvGraphicFramePr>
          <p:cNvPr id="25" name="Object 120"/>
          <p:cNvGraphicFramePr>
            <a:graphicFrameLocks/>
          </p:cNvGraphicFramePr>
          <p:nvPr/>
        </p:nvGraphicFramePr>
        <p:xfrm>
          <a:off x="5882300" y="5016500"/>
          <a:ext cx="355600" cy="246981"/>
        </p:xfrm>
        <a:graphic>
          <a:graphicData uri="http://schemas.openxmlformats.org/presentationml/2006/ole">
            <p:oleObj spid="_x0000_s93189" name="Photo Editor Photo" r:id="rId7" imgW="3886537" imgH="2187130" progId="">
              <p:embed/>
            </p:oleObj>
          </a:graphicData>
        </a:graphic>
      </p:graphicFrame>
      <p:graphicFrame>
        <p:nvGraphicFramePr>
          <p:cNvPr id="26" name="Object 120"/>
          <p:cNvGraphicFramePr>
            <a:graphicFrameLocks/>
          </p:cNvGraphicFramePr>
          <p:nvPr/>
        </p:nvGraphicFramePr>
        <p:xfrm>
          <a:off x="7977800" y="5613400"/>
          <a:ext cx="355600" cy="246981"/>
        </p:xfrm>
        <a:graphic>
          <a:graphicData uri="http://schemas.openxmlformats.org/presentationml/2006/ole">
            <p:oleObj spid="_x0000_s93190" name="Photo Editor Photo" r:id="rId8" imgW="3886537" imgH="2187130" progId="">
              <p:embed/>
            </p:oleObj>
          </a:graphicData>
        </a:graphic>
      </p:graphicFrame>
      <p:pic>
        <p:nvPicPr>
          <p:cNvPr id="27" name="Picture 101" descr="Fra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203200"/>
            <a:ext cx="360000" cy="252000"/>
          </a:xfrm>
          <a:prstGeom prst="rect">
            <a:avLst/>
          </a:prstGeom>
          <a:noFill/>
        </p:spPr>
      </p:pic>
      <p:pic>
        <p:nvPicPr>
          <p:cNvPr id="28" name="Picture 10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2350" y="3216299"/>
            <a:ext cx="360000" cy="25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9" name="Picture 10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1200" y="2568599"/>
            <a:ext cx="360000" cy="25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0" name="Picture 10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7186" y="2174899"/>
            <a:ext cx="360000" cy="25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5600" y="1149000"/>
            <a:ext cx="360000" cy="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1200" y="4318000"/>
            <a:ext cx="360000" cy="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42350" y="5334000"/>
            <a:ext cx="360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3" name="Picture 9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71200" y="1905000"/>
            <a:ext cx="360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SAS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71736" y="3000372"/>
            <a:ext cx="242889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90800" y="1285860"/>
            <a:ext cx="2133600" cy="107157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07455" y="150017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571736" y="2714620"/>
            <a:ext cx="2143140" cy="100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61943" y="3030020"/>
            <a:ext cx="17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584436" y="4008442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15841" y="4252404"/>
            <a:ext cx="185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Rotation /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655247" y="5425562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/ validation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590800" y="5181600"/>
            <a:ext cx="2143140" cy="857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69047" y="2438400"/>
            <a:ext cx="209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Light </a:t>
            </a:r>
            <a:r>
              <a:rPr lang="fr-FR" sz="2400" dirty="0" err="1" smtClean="0"/>
              <a:t>Curves</a:t>
            </a:r>
            <a:endParaRPr lang="fr-FR" sz="2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0" y="3352800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Ancillary</a:t>
            </a:r>
            <a:endParaRPr lang="fr-FR" sz="2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14298" y="426720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Input </a:t>
            </a:r>
            <a:r>
              <a:rPr lang="fr-FR" sz="2400" dirty="0" err="1" smtClean="0"/>
              <a:t>Physics</a:t>
            </a:r>
            <a:endParaRPr lang="fr-FR" sz="2400" dirty="0"/>
          </a:p>
        </p:txBody>
      </p:sp>
      <p:sp>
        <p:nvSpPr>
          <p:cNvPr id="46" name="Rectangle 45"/>
          <p:cNvSpPr/>
          <p:nvPr/>
        </p:nvSpPr>
        <p:spPr>
          <a:xfrm>
            <a:off x="5715000" y="138243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715000" y="2096813"/>
            <a:ext cx="21336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715008" y="3525573"/>
            <a:ext cx="2133592" cy="5000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715008" y="2811193"/>
            <a:ext cx="2133592" cy="5000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715008" y="4168515"/>
            <a:ext cx="214314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715000" y="4810798"/>
            <a:ext cx="2133592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715000" y="5401350"/>
            <a:ext cx="213360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5990558" y="1447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Av.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6008861" y="2162180"/>
            <a:ext cx="154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Fit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5815482" y="2876560"/>
            <a:ext cx="193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148318" y="35909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Inversions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5865172" y="4233882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Spots distribution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5846883" y="4876165"/>
            <a:ext cx="184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freq</a:t>
            </a:r>
            <a:r>
              <a:rPr lang="fr-FR" dirty="0" smtClean="0"/>
              <a:t>.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6049965" y="5466717"/>
            <a:ext cx="146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8001000" y="176821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DP3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8001000" y="489241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DP4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001000" y="3227679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DP5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0" name="Connecteur droit 59"/>
          <p:cNvCxnSpPr>
            <a:stCxn id="10" idx="3"/>
            <a:endCxn id="46" idx="1"/>
          </p:cNvCxnSpPr>
          <p:nvPr/>
        </p:nvCxnSpPr>
        <p:spPr>
          <a:xfrm flipV="1">
            <a:off x="4724400" y="1632466"/>
            <a:ext cx="990600" cy="189179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10" idx="3"/>
            <a:endCxn id="47" idx="1"/>
          </p:cNvCxnSpPr>
          <p:nvPr/>
        </p:nvCxnSpPr>
        <p:spPr>
          <a:xfrm>
            <a:off x="4724400" y="1821645"/>
            <a:ext cx="990600" cy="525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13" idx="3"/>
            <a:endCxn id="49" idx="1"/>
          </p:cNvCxnSpPr>
          <p:nvPr/>
        </p:nvCxnSpPr>
        <p:spPr>
          <a:xfrm flipV="1">
            <a:off x="4714876" y="3061226"/>
            <a:ext cx="1000132" cy="153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endCxn id="48" idx="1"/>
          </p:cNvCxnSpPr>
          <p:nvPr/>
        </p:nvCxnSpPr>
        <p:spPr>
          <a:xfrm>
            <a:off x="4724400" y="3444611"/>
            <a:ext cx="990608" cy="330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14" idx="3"/>
            <a:endCxn id="50" idx="1"/>
          </p:cNvCxnSpPr>
          <p:nvPr/>
        </p:nvCxnSpPr>
        <p:spPr>
          <a:xfrm flipV="1">
            <a:off x="4727576" y="4418548"/>
            <a:ext cx="987432" cy="18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14" idx="3"/>
            <a:endCxn id="51" idx="1"/>
          </p:cNvCxnSpPr>
          <p:nvPr/>
        </p:nvCxnSpPr>
        <p:spPr>
          <a:xfrm>
            <a:off x="4727576" y="4437070"/>
            <a:ext cx="987424" cy="623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4" idx="3"/>
            <a:endCxn id="52" idx="1"/>
          </p:cNvCxnSpPr>
          <p:nvPr/>
        </p:nvCxnSpPr>
        <p:spPr>
          <a:xfrm>
            <a:off x="4727576" y="4437070"/>
            <a:ext cx="987424" cy="1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10" idx="2"/>
            <a:endCxn id="13" idx="0"/>
          </p:cNvCxnSpPr>
          <p:nvPr/>
        </p:nvCxnSpPr>
        <p:spPr>
          <a:xfrm rot="5400000">
            <a:off x="3471858" y="2528878"/>
            <a:ext cx="357190" cy="142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10" idx="1"/>
            <a:endCxn id="14" idx="1"/>
          </p:cNvCxnSpPr>
          <p:nvPr/>
        </p:nvCxnSpPr>
        <p:spPr>
          <a:xfrm rot="10800000" flipV="1">
            <a:off x="2584436" y="1821644"/>
            <a:ext cx="6364" cy="2615425"/>
          </a:xfrm>
          <a:prstGeom prst="bentConnector3">
            <a:avLst>
              <a:gd name="adj1" fmla="val 369208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fitting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 descr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393" y="1295400"/>
            <a:ext cx="6399213" cy="476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Stellar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 (DP3)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Solar-like</a:t>
            </a:r>
            <a:r>
              <a:rPr lang="fr-FR" sz="2400" dirty="0" smtClean="0"/>
              <a:t> </a:t>
            </a:r>
            <a:r>
              <a:rPr lang="fr-FR" sz="2400" dirty="0" err="1" smtClean="0"/>
              <a:t>pulsators</a:t>
            </a:r>
            <a:r>
              <a:rPr lang="fr-FR" sz="2400" dirty="0" smtClean="0"/>
              <a:t>: </a:t>
            </a:r>
            <a:r>
              <a:rPr lang="fr-FR" sz="2400" dirty="0" err="1" smtClean="0"/>
              <a:t>freq</a:t>
            </a:r>
            <a:r>
              <a:rPr lang="fr-FR" sz="2400" dirty="0" smtClean="0"/>
              <a:t>., </a:t>
            </a:r>
            <a:r>
              <a:rPr lang="fr-FR" sz="2400" dirty="0" err="1" smtClean="0"/>
              <a:t>ampl</a:t>
            </a:r>
            <a:r>
              <a:rPr lang="fr-FR" sz="2400" dirty="0" smtClean="0"/>
              <a:t>., </a:t>
            </a:r>
            <a:r>
              <a:rPr lang="fr-FR" sz="2400" dirty="0" err="1" smtClean="0"/>
              <a:t>lifetimes</a:t>
            </a:r>
            <a:r>
              <a:rPr lang="fr-FR" sz="2400" dirty="0" smtClean="0"/>
              <a:t>, </a:t>
            </a:r>
            <a:r>
              <a:rPr lang="fr-FR" sz="2400" dirty="0" err="1" smtClean="0"/>
              <a:t>degree</a:t>
            </a:r>
            <a:r>
              <a:rPr lang="fr-FR" sz="2400" dirty="0" smtClean="0"/>
              <a:t>, </a:t>
            </a:r>
            <a:r>
              <a:rPr lang="fr-FR" sz="2400" dirty="0" err="1" smtClean="0"/>
              <a:t>splitting</a:t>
            </a:r>
            <a:r>
              <a:rPr lang="fr-FR" sz="2400" dirty="0" smtClean="0"/>
              <a:t>, inclination angle, large </a:t>
            </a:r>
            <a:r>
              <a:rPr lang="fr-FR" sz="2400" dirty="0" err="1" smtClean="0"/>
              <a:t>freq</a:t>
            </a:r>
            <a:r>
              <a:rPr lang="fr-FR" sz="2400" dirty="0" smtClean="0"/>
              <a:t> </a:t>
            </a:r>
            <a:r>
              <a:rPr lang="fr-FR" sz="2400" dirty="0" err="1" smtClean="0"/>
              <a:t>separation</a:t>
            </a:r>
            <a:r>
              <a:rPr lang="fr-FR" sz="2400" dirty="0" smtClean="0"/>
              <a:t>, </a:t>
            </a:r>
            <a:r>
              <a:rPr lang="fr-FR" sz="2400" dirty="0" err="1" smtClean="0"/>
              <a:t>small</a:t>
            </a:r>
            <a:r>
              <a:rPr lang="fr-FR" sz="2400" dirty="0" smtClean="0"/>
              <a:t> </a:t>
            </a:r>
            <a:r>
              <a:rPr lang="fr-FR" sz="2400" dirty="0" err="1" smtClean="0"/>
              <a:t>freq</a:t>
            </a:r>
            <a:r>
              <a:rPr lang="fr-FR" sz="2400" dirty="0" smtClean="0"/>
              <a:t> </a:t>
            </a:r>
            <a:r>
              <a:rPr lang="fr-FR" sz="2400" dirty="0" err="1" smtClean="0"/>
              <a:t>separation</a:t>
            </a:r>
            <a:r>
              <a:rPr lang="fr-FR" sz="2400" dirty="0" smtClean="0"/>
              <a:t>,...(+</a:t>
            </a:r>
            <a:r>
              <a:rPr lang="fr-FR" sz="2400" dirty="0" err="1" smtClean="0"/>
              <a:t>errors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Red</a:t>
            </a:r>
            <a:r>
              <a:rPr lang="fr-FR" sz="2400" dirty="0" smtClean="0"/>
              <a:t> </a:t>
            </a:r>
            <a:r>
              <a:rPr lang="fr-FR" sz="2400" dirty="0" err="1" smtClean="0"/>
              <a:t>giants</a:t>
            </a:r>
            <a:r>
              <a:rPr lang="fr-FR" sz="2400" dirty="0" smtClean="0"/>
              <a:t>: </a:t>
            </a:r>
            <a:r>
              <a:rPr lang="fr-FR" sz="2400" dirty="0" err="1" smtClean="0"/>
              <a:t>same</a:t>
            </a:r>
            <a:r>
              <a:rPr lang="fr-FR" sz="2400" dirty="0" smtClean="0"/>
              <a:t> as </a:t>
            </a:r>
            <a:r>
              <a:rPr lang="fr-FR" sz="2400" dirty="0" err="1" smtClean="0"/>
              <a:t>above</a:t>
            </a:r>
            <a:r>
              <a:rPr lang="fr-FR" sz="2400" dirty="0" smtClean="0"/>
              <a:t> +</a:t>
            </a:r>
            <a:r>
              <a:rPr lang="fr-FR" sz="2400" dirty="0" smtClean="0"/>
              <a:t> </a:t>
            </a:r>
            <a:r>
              <a:rPr lang="fr-FR" sz="2400" dirty="0" smtClean="0"/>
              <a:t>sine </a:t>
            </a:r>
            <a:r>
              <a:rPr lang="fr-FR" sz="2400" dirty="0" err="1" smtClean="0"/>
              <a:t>wave</a:t>
            </a:r>
            <a:endParaRPr lang="fr-FR" sz="2400" dirty="0" smtClean="0"/>
          </a:p>
          <a:p>
            <a:r>
              <a:rPr lang="fr-FR" sz="2400" dirty="0" err="1" smtClean="0"/>
              <a:t>Solar</a:t>
            </a:r>
            <a:r>
              <a:rPr lang="fr-FR" sz="2400" dirty="0" smtClean="0"/>
              <a:t> </a:t>
            </a:r>
            <a:r>
              <a:rPr lang="fr-FR" sz="2400" dirty="0" err="1" smtClean="0"/>
              <a:t>twins</a:t>
            </a:r>
            <a:endParaRPr lang="fr-FR" sz="2400" dirty="0" smtClean="0"/>
          </a:p>
          <a:p>
            <a:r>
              <a:rPr lang="fr-FR" sz="2400" dirty="0" err="1" smtClean="0"/>
              <a:t>Solar-like</a:t>
            </a:r>
            <a:r>
              <a:rPr lang="fr-FR" sz="2400" dirty="0" smtClean="0"/>
              <a:t> stars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planets</a:t>
            </a:r>
            <a:r>
              <a:rPr lang="fr-FR" sz="2400" dirty="0" smtClean="0"/>
              <a:t> (inclination,...)</a:t>
            </a:r>
          </a:p>
          <a:p>
            <a:r>
              <a:rPr lang="fr-FR" sz="2400" dirty="0" smtClean="0"/>
              <a:t>Open clusters: </a:t>
            </a:r>
            <a:r>
              <a:rPr lang="fr-FR" sz="2400" dirty="0" err="1" smtClean="0"/>
              <a:t>simultaneous</a:t>
            </a:r>
            <a:r>
              <a:rPr lang="fr-FR" sz="2400" dirty="0" smtClean="0"/>
              <a:t> fit (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age</a:t>
            </a:r>
            <a:r>
              <a:rPr lang="fr-FR" sz="2400" dirty="0" smtClean="0"/>
              <a:t>, </a:t>
            </a:r>
            <a:r>
              <a:rPr lang="fr-FR" sz="2400" dirty="0" err="1" smtClean="0"/>
              <a:t>same</a:t>
            </a:r>
            <a:r>
              <a:rPr lang="fr-FR" sz="2400" dirty="0" smtClean="0"/>
              <a:t> composition)</a:t>
            </a:r>
          </a:p>
          <a:p>
            <a:r>
              <a:rPr lang="fr-FR" sz="2400" dirty="0" err="1" smtClean="0"/>
              <a:t>Targets</a:t>
            </a:r>
            <a:r>
              <a:rPr lang="fr-FR" sz="2400" dirty="0" smtClean="0"/>
              <a:t> not </a:t>
            </a:r>
            <a:r>
              <a:rPr lang="fr-FR" sz="2400" dirty="0" err="1" smtClean="0"/>
              <a:t>included</a:t>
            </a:r>
            <a:r>
              <a:rPr lang="fr-FR" sz="2400" dirty="0" smtClean="0"/>
              <a:t>: </a:t>
            </a:r>
          </a:p>
          <a:p>
            <a:pPr lvl="1"/>
            <a:r>
              <a:rPr lang="fr-FR" sz="2200" dirty="0" err="1" smtClean="0"/>
              <a:t>Classical</a:t>
            </a:r>
            <a:r>
              <a:rPr lang="fr-FR" sz="2200" dirty="0" smtClean="0"/>
              <a:t> </a:t>
            </a:r>
            <a:r>
              <a:rPr lang="fr-FR" sz="2200" dirty="0" err="1" smtClean="0"/>
              <a:t>pulsators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PLATO KO - Paris - November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16945</TotalTime>
  <Words>860</Words>
  <Application>Microsoft Office PowerPoint</Application>
  <PresentationFormat>Présentation à l'écran (4:3)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Photo Editor Photo</vt:lpstr>
      <vt:lpstr>Stellar analysis system (SAS*)  WP370 </vt:lpstr>
      <vt:lpstr>Plan</vt:lpstr>
      <vt:lpstr>The core programme</vt:lpstr>
      <vt:lpstr>Diapositive 4</vt:lpstr>
      <vt:lpstr>Diapositive 5</vt:lpstr>
      <vt:lpstr>Diapositive 6</vt:lpstr>
      <vt:lpstr>SAS tools</vt:lpstr>
      <vt:lpstr>Power spectrum fitting</vt:lpstr>
      <vt:lpstr>Stellar Products (DP3)</vt:lpstr>
      <vt:lpstr>DP3 implementation</vt:lpstr>
      <vt:lpstr>Diapositive 11</vt:lpstr>
      <vt:lpstr>The example of Kepler</vt:lpstr>
      <vt:lpstr>Stellar Products (DP4)</vt:lpstr>
      <vt:lpstr>DP4 implementation</vt:lpstr>
      <vt:lpstr>Diapositive 15</vt:lpstr>
      <vt:lpstr>Stellar physics (DP5)</vt:lpstr>
      <vt:lpstr>DP5 implementation</vt:lpstr>
      <vt:lpstr>Diapositive 18</vt:lpstr>
      <vt:lpstr>Activities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Jean-Jacques Fourmond</dc:creator>
  <cp:lastModifiedBy>Thierry Appourchaux</cp:lastModifiedBy>
  <cp:revision>354</cp:revision>
  <dcterms:created xsi:type="dcterms:W3CDTF">2010-11-09T07:46:13Z</dcterms:created>
  <dcterms:modified xsi:type="dcterms:W3CDTF">2010-11-10T05:43:07Z</dcterms:modified>
</cp:coreProperties>
</file>