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4"/>
  </p:notesMasterIdLst>
  <p:sldIdLst>
    <p:sldId id="259" r:id="rId2"/>
    <p:sldId id="284" r:id="rId3"/>
    <p:sldId id="324" r:id="rId4"/>
    <p:sldId id="314" r:id="rId5"/>
    <p:sldId id="315" r:id="rId6"/>
    <p:sldId id="325" r:id="rId7"/>
    <p:sldId id="332" r:id="rId8"/>
    <p:sldId id="338" r:id="rId9"/>
    <p:sldId id="339" r:id="rId10"/>
    <p:sldId id="340" r:id="rId11"/>
    <p:sldId id="341" r:id="rId12"/>
    <p:sldId id="337" r:id="rId13"/>
    <p:sldId id="344" r:id="rId14"/>
    <p:sldId id="345" r:id="rId15"/>
    <p:sldId id="286" r:id="rId16"/>
    <p:sldId id="289" r:id="rId17"/>
    <p:sldId id="290" r:id="rId18"/>
    <p:sldId id="291" r:id="rId19"/>
    <p:sldId id="329" r:id="rId20"/>
    <p:sldId id="342" r:id="rId21"/>
    <p:sldId id="308" r:id="rId22"/>
    <p:sldId id="327" r:id="rId23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82D08"/>
    <a:srgbClr val="FFFF00"/>
    <a:srgbClr val="BB88F7"/>
    <a:srgbClr val="000742"/>
    <a:srgbClr val="0000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06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A286B0-E274-4965-B97F-344D3BF539A3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E7B945E-1996-4B7F-98F6-314A5EAC1EEE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B3EB-1D9D-49A6-B5FF-BC21E830B09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B3EB-1D9D-49A6-B5FF-BC21E830B09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B3EB-1D9D-49A6-B5FF-BC21E830B09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0B63-E47B-4AFA-87BB-DB1E47A28AA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945E-1996-4B7F-98F6-314A5EAC1E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rgbClr val="000742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nniere00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742">
              <a:alpha val="7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23025"/>
            <a:ext cx="9144000" cy="425450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8" name="Picture 2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54100" y="6492875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663700" y="6492875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73300" y="64262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6473825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66700" y="642302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 descr="ESA-Logo_blueonwhite_big.gif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6400800"/>
            <a:ext cx="1219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E0DBF1-500A-48CF-810D-D8B96E437F5F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5FE47A-D77E-465E-8E94-55CED064FF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8E665-716D-4DC9-87A1-45238C82F40C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76FD8-E612-4003-8243-0194BC745F2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668A5-0418-4DAA-9D69-2D48ED0F0B94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BE1F6-88ED-426B-84BD-B7D3163CE52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fld id="{E05632BF-5163-4B9C-AB10-6A30D351B023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fld id="{E987953F-09F2-417F-9E9B-4BB0DFE5753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29169-5C81-418A-A08B-D13EE9CD81B1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F078E-BBF0-4CE7-99BA-05BC104C428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rgbClr val="000742"/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nniere00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ltGray">
          <a:xfrm>
            <a:off x="0" y="0"/>
            <a:ext cx="9144000" cy="2209800"/>
          </a:xfrm>
          <a:prstGeom prst="rect">
            <a:avLst/>
          </a:prstGeom>
          <a:solidFill>
            <a:srgbClr val="000742">
              <a:alpha val="7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2260600"/>
            <a:ext cx="2133600" cy="274638"/>
          </a:xfrm>
          <a:prstGeom prst="rect">
            <a:avLst/>
          </a:prstGeom>
        </p:spPr>
        <p:txBody>
          <a:bodyPr lIns="109728" rIns="45720" bIns="0" anchor="b"/>
          <a:lstStyle/>
          <a:p>
            <a:fld id="{B8BECE8C-FF13-4427-9ED6-6B392198E14B}" type="datetime1">
              <a:rPr lang="it-IT" sz="1200">
                <a:solidFill>
                  <a:srgbClr val="FFFFFF"/>
                </a:solidFill>
                <a:latin typeface="Corbel" pitchFamily="34" charset="0"/>
              </a:rPr>
              <a:pPr/>
              <a:t>09/11/2010</a:t>
            </a:fld>
            <a:endParaRPr lang="it-IT" sz="120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04200" y="2260600"/>
            <a:ext cx="733425" cy="274638"/>
          </a:xfrm>
          <a:prstGeom prst="rect">
            <a:avLst/>
          </a:prstGeom>
        </p:spPr>
        <p:txBody>
          <a:bodyPr bIns="0" anchor="b"/>
          <a:lstStyle/>
          <a:p>
            <a:pPr algn="r"/>
            <a:fld id="{4268667C-E87E-4F5A-8837-9BDCCACFA140}" type="slidenum">
              <a:rPr lang="en-US" sz="1200">
                <a:solidFill>
                  <a:srgbClr val="FFFFFF"/>
                </a:solidFill>
                <a:latin typeface="Corbel" pitchFamily="34" charset="0"/>
              </a:rPr>
              <a:pPr algn="r"/>
              <a:t>‹#›</a:t>
            </a:fld>
            <a:endParaRPr lang="en-US" sz="120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2206625"/>
            <a:ext cx="9144000" cy="425450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10" name="Picture 2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54100" y="2276475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663700" y="2276475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73300" y="22098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2257425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66700" y="2206625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ESA-Logo_blueonwhite_big.gif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184400"/>
            <a:ext cx="1219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363853"/>
          </a:xfrm>
        </p:spPr>
        <p:txBody>
          <a:bodyPr tIns="0" rIns="91440" bIns="0" rtlCol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240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7CB9C-2EA3-4A8F-8672-02E43C8D36DA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F744AF-F764-4F83-97E6-E1AB6954DEB2}" type="slidenum">
              <a:rPr lang="it-IT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3D50A-09C9-40B2-B130-0D64716C52D8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6911E-02F3-4BCA-9EC9-690B65967F6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8AAC3-1193-403E-8642-E403D91CF298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A4F85-FB61-4B89-BC4E-D835DCB5C9C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D2DB6-320C-4302-A930-137576E94FC7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A6E4-FAEF-40B0-8BE7-711B56786BA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A241D-F670-4DAC-AA1C-F11F5B2DB2D8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D3B5-EC66-4240-8391-BDD235A2F3B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298D5-51C5-402B-AAFC-9F94D637AB9D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B2B58-6CFE-4F31-8AE9-9C953F38057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1774DED-5AF7-4D5A-8A69-DB87C4801F5E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0D2D8E5-4E48-490B-8098-95C782EC46D1}" type="slidenum">
              <a:rPr lang="it-IT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nniere00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742">
              <a:alpha val="70000"/>
            </a:srgb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30400"/>
            <a:ext cx="8229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9E45A5D4-AD3F-420D-9EB6-E6565198D31F}" type="datetime1">
              <a:rPr lang="it-IT"/>
              <a:pPr/>
              <a:t>09/11/2010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87B4024E-3151-4EE0-978F-8593487B2BB6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034" name="Picture 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4100" y="1574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63700" y="1574800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5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73300" y="1508125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6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492500" y="1555750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7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66700" y="1504950"/>
            <a:ext cx="533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8" descr="ESA-Logo_blueonwhite_big.gif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482725"/>
            <a:ext cx="1219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2" r:id="rId2"/>
    <p:sldLayoutId id="2147483769" r:id="rId3"/>
    <p:sldLayoutId id="2147483763" r:id="rId4"/>
    <p:sldLayoutId id="2147483764" r:id="rId5"/>
    <p:sldLayoutId id="2147483765" r:id="rId6"/>
    <p:sldLayoutId id="2147483770" r:id="rId7"/>
    <p:sldLayoutId id="2147483771" r:id="rId8"/>
    <p:sldLayoutId id="2147483772" r:id="rId9"/>
    <p:sldLayoutId id="2147483766" r:id="rId10"/>
    <p:sldLayoutId id="2147483773" r:id="rId11"/>
    <p:sldLayoutId id="21474837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pitchFamily="34" charset="-128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1624013"/>
            <a:ext cx="8077200" cy="1500187"/>
          </a:xfrm>
        </p:spPr>
        <p:txBody>
          <a:bodyPr/>
          <a:lstStyle/>
          <a:p>
            <a:r>
              <a:rPr lang="en-US" smtClean="0"/>
              <a:t>Roberto Ragazzoni</a:t>
            </a:r>
          </a:p>
          <a:p>
            <a:r>
              <a:rPr lang="en-US" smtClean="0"/>
              <a:t>INAF – Astronomical Observatory of Padova</a:t>
            </a:r>
          </a:p>
          <a:p>
            <a:r>
              <a:rPr lang="en-US" smtClean="0"/>
              <a:t>roberto.ragazzoni@oapd.inaf.it</a:t>
            </a:r>
            <a:endParaRPr lang="it-IT" smtClean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3275013"/>
            <a:ext cx="8077200" cy="130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Ins="45720" anchor="ctr"/>
          <a:lstStyle/>
          <a:p>
            <a:pPr defTabSz="914400"/>
            <a:r>
              <a:rPr lang="en-US" sz="4500" b="1" dirty="0">
                <a:solidFill>
                  <a:srgbClr val="FFC800"/>
                </a:solidFill>
                <a:latin typeface="Corbel" pitchFamily="34" charset="0"/>
              </a:rPr>
              <a:t>PLATO: </a:t>
            </a:r>
            <a:r>
              <a:rPr lang="en-US" sz="4500" b="1" dirty="0" smtClean="0">
                <a:solidFill>
                  <a:srgbClr val="FFC800"/>
                </a:solidFill>
                <a:latin typeface="Corbel" pitchFamily="34" charset="0"/>
              </a:rPr>
              <a:t>the TOUs</a:t>
            </a:r>
          </a:p>
          <a:p>
            <a:pPr defTabSz="914400"/>
            <a:r>
              <a:rPr lang="en-US" sz="4500" b="1" dirty="0" smtClean="0">
                <a:solidFill>
                  <a:srgbClr val="FFC800"/>
                </a:solidFill>
                <a:latin typeface="Corbel" pitchFamily="34" charset="0"/>
              </a:rPr>
              <a:t>(</a:t>
            </a:r>
            <a:r>
              <a:rPr lang="en-US" sz="4500" b="1" dirty="0" smtClean="0">
                <a:solidFill>
                  <a:srgbClr val="FFC800"/>
                </a:solidFill>
                <a:latin typeface="Corbel" pitchFamily="34" charset="0"/>
              </a:rPr>
              <a:t>Telescope </a:t>
            </a:r>
            <a:r>
              <a:rPr lang="en-US" sz="4500" b="1" dirty="0">
                <a:solidFill>
                  <a:srgbClr val="FFC800"/>
                </a:solidFill>
                <a:latin typeface="Corbel" pitchFamily="34" charset="0"/>
              </a:rPr>
              <a:t>Optical </a:t>
            </a:r>
            <a:r>
              <a:rPr lang="en-US" sz="4500" b="1" dirty="0" smtClean="0">
                <a:solidFill>
                  <a:srgbClr val="FFC800"/>
                </a:solidFill>
                <a:latin typeface="Corbel" pitchFamily="34" charset="0"/>
              </a:rPr>
              <a:t>Units)</a:t>
            </a:r>
            <a:endParaRPr lang="en-US" sz="4500" b="1" dirty="0">
              <a:solidFill>
                <a:srgbClr val="FFC800"/>
              </a:solidFill>
              <a:latin typeface="Corbel" pitchFamily="34" charset="0"/>
            </a:endParaRPr>
          </a:p>
          <a:p>
            <a:pPr defTabSz="914400"/>
            <a:r>
              <a:rPr lang="en-US" b="1" dirty="0" smtClean="0">
                <a:solidFill>
                  <a:srgbClr val="FFC800"/>
                </a:solidFill>
                <a:latin typeface="Corbel" pitchFamily="34" charset="0"/>
              </a:rPr>
              <a:t>Kick Off Meeting KOM-Paris</a:t>
            </a:r>
            <a:r>
              <a:rPr lang="en-US" b="1" dirty="0" smtClean="0">
                <a:solidFill>
                  <a:srgbClr val="FFC800"/>
                </a:solidFill>
                <a:latin typeface="Corbel" pitchFamily="34" charset="0"/>
              </a:rPr>
              <a:t>, November 9   2010</a:t>
            </a:r>
            <a:endParaRPr lang="it-IT" b="1" dirty="0">
              <a:solidFill>
                <a:srgbClr val="FFC800"/>
              </a:solidFill>
              <a:latin typeface="Corbel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0" y="51181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800"/>
                </a:solidFill>
              </a:rPr>
              <a:t>On behalf and with extensive inputs from the </a:t>
            </a:r>
            <a:r>
              <a:rPr lang="en-US" b="1" i="1">
                <a:solidFill>
                  <a:srgbClr val="FFC800"/>
                </a:solidFill>
              </a:rPr>
              <a:t>Telescope Group</a:t>
            </a:r>
            <a:r>
              <a:rPr lang="en-US" b="1">
                <a:solidFill>
                  <a:srgbClr val="FFC800"/>
                </a:solidFill>
              </a:rPr>
              <a:t> (D. Magrin, D. Piazza, W. Benz, J. Farinato, S. Basso, M. Ghigo, M. Munari, P. Spano’, G. Piotto, M. Barbieri, E. Pace, S. Scuderi, I. Pagano, L. Gambicorti, C. Arcidiacono, R.U. Claudi, V. Viotto, M. Dima, G. Gentile, R. Canestrari, S. Desidera, S. Benatti)</a:t>
            </a:r>
            <a:endParaRPr lang="it-IT">
              <a:latin typeface="Corbel" pitchFamily="34" charset="0"/>
            </a:endParaRPr>
          </a:p>
        </p:txBody>
      </p:sp>
      <p:pic>
        <p:nvPicPr>
          <p:cNvPr id="5" name="Picture 3" descr="PLATO-TOU-p1_2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80359">
            <a:off x="5715009" y="1068655"/>
            <a:ext cx="3246430" cy="296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lay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5143504" y="2000240"/>
            <a:ext cx="3675059" cy="17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with time (and meetings)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2857487" y="3071810"/>
            <a:ext cx="3243125" cy="1938348"/>
            <a:chOff x="4479050" y="4398174"/>
            <a:chExt cx="3243125" cy="1938348"/>
          </a:xfrm>
        </p:grpSpPr>
        <p:sp>
          <p:nvSpPr>
            <p:cNvPr id="7" name="Rectangle 6"/>
            <p:cNvSpPr/>
            <p:nvPr/>
          </p:nvSpPr>
          <p:spPr>
            <a:xfrm>
              <a:off x="4479050" y="4398174"/>
              <a:ext cx="3243125" cy="193834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odello3robust_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95" t="16823" r="9512" b="19844"/>
            <a:stretch>
              <a:fillRect/>
            </a:stretch>
          </p:blipFill>
          <p:spPr bwMode="auto">
            <a:xfrm>
              <a:off x="4479050" y="4398174"/>
              <a:ext cx="3243125" cy="1938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19" t="13094" r="23618" b="12704"/>
          <a:stretch>
            <a:fillRect/>
          </a:stretch>
        </p:blipFill>
        <p:spPr bwMode="auto">
          <a:xfrm>
            <a:off x="285720" y="4368853"/>
            <a:ext cx="3500462" cy="2177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71937" y="4000504"/>
            <a:ext cx="4746627" cy="254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923764">
            <a:off x="6820273" y="450874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192" y="2000240"/>
            <a:ext cx="361188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Aspherics</a:t>
            </a:r>
            <a:r>
              <a:rPr lang="en-US" dirty="0" smtClean="0"/>
              <a:t> drop to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BaF2 disappears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CaF</a:t>
            </a:r>
            <a:r>
              <a:rPr lang="en-US" dirty="0" smtClean="0"/>
              <a:t> confined to small</a:t>
            </a:r>
          </a:p>
          <a:p>
            <a:r>
              <a:rPr lang="en-US" dirty="0" smtClean="0"/>
              <a:t>  and non thermal-critic lens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 smtClean="0"/>
              <a:t>window in front of 6 lenses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Pupil size grows to 120mm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of View increased to</a:t>
            </a:r>
          </a:p>
        </p:txBody>
      </p:sp>
      <p:sp>
        <p:nvSpPr>
          <p:cNvPr id="11" name="Oval 10"/>
          <p:cNvSpPr/>
          <p:nvPr/>
        </p:nvSpPr>
        <p:spPr>
          <a:xfrm>
            <a:off x="-214346" y="3071810"/>
            <a:ext cx="3921424" cy="42862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6182" y="278605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duration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lay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5143504" y="2000240"/>
            <a:ext cx="3675059" cy="17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with time (and meetings)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2857487" y="3071810"/>
            <a:ext cx="3243125" cy="1938348"/>
            <a:chOff x="4479050" y="4398174"/>
            <a:chExt cx="3243125" cy="1938348"/>
          </a:xfrm>
        </p:grpSpPr>
        <p:sp>
          <p:nvSpPr>
            <p:cNvPr id="7" name="Rectangle 6"/>
            <p:cNvSpPr/>
            <p:nvPr/>
          </p:nvSpPr>
          <p:spPr>
            <a:xfrm>
              <a:off x="4479050" y="4398174"/>
              <a:ext cx="3243125" cy="193834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odello3robust_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95" t="16823" r="9512" b="19844"/>
            <a:stretch>
              <a:fillRect/>
            </a:stretch>
          </p:blipFill>
          <p:spPr bwMode="auto">
            <a:xfrm>
              <a:off x="4479050" y="4398174"/>
              <a:ext cx="3243125" cy="1938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19" t="13094" r="23618" b="12704"/>
          <a:stretch>
            <a:fillRect/>
          </a:stretch>
        </p:blipFill>
        <p:spPr bwMode="auto">
          <a:xfrm>
            <a:off x="285720" y="4368853"/>
            <a:ext cx="3500462" cy="2177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71937" y="4000504"/>
            <a:ext cx="4746627" cy="254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923764">
            <a:off x="6820273" y="450874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192" y="2000240"/>
            <a:ext cx="373595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Aspherics</a:t>
            </a:r>
            <a:r>
              <a:rPr lang="en-US" dirty="0" smtClean="0"/>
              <a:t> drop to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BaF2 disappears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CaF</a:t>
            </a:r>
            <a:r>
              <a:rPr lang="en-US" dirty="0" smtClean="0"/>
              <a:t> confined to small</a:t>
            </a:r>
          </a:p>
          <a:p>
            <a:r>
              <a:rPr lang="en-US" dirty="0" smtClean="0"/>
              <a:t>  and non thermal-critic lens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 smtClean="0"/>
              <a:t>window in front of 6 lenses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Pupil size grows to 120mm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of View increased up to 40</a:t>
            </a:r>
            <a:r>
              <a:rPr lang="en-US" baseline="30000" dirty="0" smtClean="0"/>
              <a:t>o</a:t>
            </a:r>
          </a:p>
        </p:txBody>
      </p:sp>
      <p:sp>
        <p:nvSpPr>
          <p:cNvPr id="11" name="Oval 10"/>
          <p:cNvSpPr/>
          <p:nvPr/>
        </p:nvSpPr>
        <p:spPr>
          <a:xfrm>
            <a:off x="-214346" y="3286124"/>
            <a:ext cx="3921424" cy="92869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436885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Even better science!!!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7224" y="1698625"/>
            <a:ext cx="7627961" cy="451645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Total mass of lenses ~5kg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 l="1819" t="13094" r="23618" b="12704"/>
          <a:stretch>
            <a:fillRect/>
          </a:stretch>
        </p:blipFill>
        <p:spPr bwMode="auto">
          <a:xfrm>
            <a:off x="1119185" y="2346325"/>
            <a:ext cx="59039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rot="16200000" flipV="1">
            <a:off x="1586704" y="2526506"/>
            <a:ext cx="503237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asellaDiTesto 8"/>
          <p:cNvSpPr txBox="1">
            <a:spLocks noChangeArrowheads="1"/>
          </p:cNvSpPr>
          <p:nvPr/>
        </p:nvSpPr>
        <p:spPr bwMode="auto">
          <a:xfrm>
            <a:off x="1190623" y="1698625"/>
            <a:ext cx="979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Window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BK7 G18</a:t>
            </a:r>
          </a:p>
        </p:txBody>
      </p:sp>
      <p:sp>
        <p:nvSpPr>
          <p:cNvPr id="2054" name="CasellaDiTesto 9"/>
          <p:cNvSpPr txBox="1">
            <a:spLocks noChangeArrowheads="1"/>
          </p:cNvSpPr>
          <p:nvPr/>
        </p:nvSpPr>
        <p:spPr bwMode="auto">
          <a:xfrm>
            <a:off x="1911348" y="5514975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S-FPL51</a:t>
            </a:r>
          </a:p>
        </p:txBody>
      </p:sp>
      <p:sp>
        <p:nvSpPr>
          <p:cNvPr id="2055" name="CasellaDiTesto 10"/>
          <p:cNvSpPr txBox="1">
            <a:spLocks noChangeArrowheads="1"/>
          </p:cNvSpPr>
          <p:nvPr/>
        </p:nvSpPr>
        <p:spPr bwMode="auto">
          <a:xfrm>
            <a:off x="2486023" y="5227637"/>
            <a:ext cx="1074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N-KZFS11</a:t>
            </a:r>
          </a:p>
        </p:txBody>
      </p:sp>
      <p:sp>
        <p:nvSpPr>
          <p:cNvPr id="2056" name="CasellaDiTesto 11"/>
          <p:cNvSpPr txBox="1">
            <a:spLocks noChangeArrowheads="1"/>
          </p:cNvSpPr>
          <p:nvPr/>
        </p:nvSpPr>
        <p:spPr bwMode="auto">
          <a:xfrm>
            <a:off x="3422648" y="4938712"/>
            <a:ext cx="66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CAF2</a:t>
            </a:r>
          </a:p>
        </p:txBody>
      </p:sp>
      <p:sp>
        <p:nvSpPr>
          <p:cNvPr id="2057" name="CasellaDiTesto 12"/>
          <p:cNvSpPr txBox="1">
            <a:spLocks noChangeArrowheads="1"/>
          </p:cNvSpPr>
          <p:nvPr/>
        </p:nvSpPr>
        <p:spPr bwMode="auto">
          <a:xfrm>
            <a:off x="4070348" y="5154612"/>
            <a:ext cx="91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S-FPL53</a:t>
            </a:r>
          </a:p>
        </p:txBody>
      </p:sp>
      <p:sp>
        <p:nvSpPr>
          <p:cNvPr id="2058" name="CasellaDiTesto 13"/>
          <p:cNvSpPr txBox="1">
            <a:spLocks noChangeArrowheads="1"/>
          </p:cNvSpPr>
          <p:nvPr/>
        </p:nvSpPr>
        <p:spPr bwMode="auto">
          <a:xfrm>
            <a:off x="4935535" y="5154612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KZFSN5</a:t>
            </a:r>
          </a:p>
        </p:txBody>
      </p:sp>
      <p:sp>
        <p:nvSpPr>
          <p:cNvPr id="2059" name="CasellaDiTesto 14"/>
          <p:cNvSpPr txBox="1">
            <a:spLocks noChangeArrowheads="1"/>
          </p:cNvSpPr>
          <p:nvPr/>
        </p:nvSpPr>
        <p:spPr bwMode="auto">
          <a:xfrm>
            <a:off x="5870573" y="5514975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BK7 G18</a:t>
            </a:r>
          </a:p>
        </p:txBody>
      </p:sp>
      <p:sp>
        <p:nvSpPr>
          <p:cNvPr id="2060" name="CasellaDiTesto 15"/>
          <p:cNvSpPr txBox="1">
            <a:spLocks noChangeArrowheads="1"/>
          </p:cNvSpPr>
          <p:nvPr/>
        </p:nvSpPr>
        <p:spPr bwMode="auto">
          <a:xfrm>
            <a:off x="6951660" y="3930650"/>
            <a:ext cx="52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FPA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1911348" y="2779712"/>
            <a:ext cx="4967287" cy="158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CasellaDiTesto 19"/>
          <p:cNvSpPr txBox="1">
            <a:spLocks noChangeArrowheads="1"/>
          </p:cNvSpPr>
          <p:nvPr/>
        </p:nvSpPr>
        <p:spPr bwMode="auto">
          <a:xfrm>
            <a:off x="3709985" y="2419350"/>
            <a:ext cx="95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368 mm</a:t>
            </a: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6338886" y="4183062"/>
            <a:ext cx="2519362" cy="15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CasellaDiTesto 22"/>
          <p:cNvSpPr txBox="1">
            <a:spLocks noChangeArrowheads="1"/>
          </p:cNvSpPr>
          <p:nvPr/>
        </p:nvSpPr>
        <p:spPr bwMode="auto">
          <a:xfrm>
            <a:off x="7527923" y="3859212"/>
            <a:ext cx="95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192 mm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 smtClean="0">
                <a:solidFill>
                  <a:srgbClr val="FFC800"/>
                </a:solidFill>
                <a:latin typeface="+mj-lt"/>
                <a:cs typeface="+mj-cs"/>
              </a:rPr>
              <a:t>The reference 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(frozen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in CNES Oct 8</a:t>
            </a:r>
            <a:r>
              <a:rPr kumimoji="0" lang="en-US" sz="47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2010)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1408176"/>
            <a:ext cx="284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mass of lenses ~5kg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7224" y="1698625"/>
            <a:ext cx="7627961" cy="451645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/>
          <p:cNvCxnSpPr/>
          <p:nvPr/>
        </p:nvCxnSpPr>
        <p:spPr>
          <a:xfrm rot="16200000" flipV="1">
            <a:off x="1586704" y="2526506"/>
            <a:ext cx="503237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asellaDiTesto 8"/>
          <p:cNvSpPr txBox="1">
            <a:spLocks noChangeArrowheads="1"/>
          </p:cNvSpPr>
          <p:nvPr/>
        </p:nvSpPr>
        <p:spPr bwMode="auto">
          <a:xfrm>
            <a:off x="1190623" y="1698625"/>
            <a:ext cx="979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Window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BK7 G18</a:t>
            </a:r>
          </a:p>
        </p:txBody>
      </p:sp>
      <p:sp>
        <p:nvSpPr>
          <p:cNvPr id="2054" name="CasellaDiTesto 9"/>
          <p:cNvSpPr txBox="1">
            <a:spLocks noChangeArrowheads="1"/>
          </p:cNvSpPr>
          <p:nvPr/>
        </p:nvSpPr>
        <p:spPr bwMode="auto">
          <a:xfrm>
            <a:off x="1911348" y="5514975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S-FPL51</a:t>
            </a:r>
          </a:p>
        </p:txBody>
      </p:sp>
      <p:sp>
        <p:nvSpPr>
          <p:cNvPr id="2055" name="CasellaDiTesto 10"/>
          <p:cNvSpPr txBox="1">
            <a:spLocks noChangeArrowheads="1"/>
          </p:cNvSpPr>
          <p:nvPr/>
        </p:nvSpPr>
        <p:spPr bwMode="auto">
          <a:xfrm>
            <a:off x="2486023" y="5227637"/>
            <a:ext cx="1074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N-KZFS11</a:t>
            </a:r>
          </a:p>
        </p:txBody>
      </p:sp>
      <p:sp>
        <p:nvSpPr>
          <p:cNvPr id="2056" name="CasellaDiTesto 11"/>
          <p:cNvSpPr txBox="1">
            <a:spLocks noChangeArrowheads="1"/>
          </p:cNvSpPr>
          <p:nvPr/>
        </p:nvSpPr>
        <p:spPr bwMode="auto">
          <a:xfrm>
            <a:off x="3422648" y="4938712"/>
            <a:ext cx="66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CAF2</a:t>
            </a:r>
          </a:p>
        </p:txBody>
      </p:sp>
      <p:sp>
        <p:nvSpPr>
          <p:cNvPr id="2057" name="CasellaDiTesto 12"/>
          <p:cNvSpPr txBox="1">
            <a:spLocks noChangeArrowheads="1"/>
          </p:cNvSpPr>
          <p:nvPr/>
        </p:nvSpPr>
        <p:spPr bwMode="auto">
          <a:xfrm>
            <a:off x="4070348" y="5154612"/>
            <a:ext cx="91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S-FPL53</a:t>
            </a:r>
          </a:p>
        </p:txBody>
      </p:sp>
      <p:sp>
        <p:nvSpPr>
          <p:cNvPr id="2058" name="CasellaDiTesto 13"/>
          <p:cNvSpPr txBox="1">
            <a:spLocks noChangeArrowheads="1"/>
          </p:cNvSpPr>
          <p:nvPr/>
        </p:nvSpPr>
        <p:spPr bwMode="auto">
          <a:xfrm>
            <a:off x="4935535" y="5154612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KZFSN5</a:t>
            </a:r>
          </a:p>
        </p:txBody>
      </p:sp>
      <p:sp>
        <p:nvSpPr>
          <p:cNvPr id="2059" name="CasellaDiTesto 14"/>
          <p:cNvSpPr txBox="1">
            <a:spLocks noChangeArrowheads="1"/>
          </p:cNvSpPr>
          <p:nvPr/>
        </p:nvSpPr>
        <p:spPr bwMode="auto">
          <a:xfrm>
            <a:off x="5870573" y="5514975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BK7 G18</a:t>
            </a:r>
          </a:p>
        </p:txBody>
      </p:sp>
      <p:sp>
        <p:nvSpPr>
          <p:cNvPr id="2060" name="CasellaDiTesto 15"/>
          <p:cNvSpPr txBox="1">
            <a:spLocks noChangeArrowheads="1"/>
          </p:cNvSpPr>
          <p:nvPr/>
        </p:nvSpPr>
        <p:spPr bwMode="auto">
          <a:xfrm>
            <a:off x="6951660" y="3930650"/>
            <a:ext cx="52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FPA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1911348" y="2779712"/>
            <a:ext cx="4967287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CasellaDiTesto 19"/>
          <p:cNvSpPr txBox="1">
            <a:spLocks noChangeArrowheads="1"/>
          </p:cNvSpPr>
          <p:nvPr/>
        </p:nvSpPr>
        <p:spPr bwMode="auto">
          <a:xfrm>
            <a:off x="3709985" y="2419350"/>
            <a:ext cx="95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368 mm</a:t>
            </a: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6338886" y="4183062"/>
            <a:ext cx="2519362" cy="1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CasellaDiTesto 22"/>
          <p:cNvSpPr txBox="1">
            <a:spLocks noChangeArrowheads="1"/>
          </p:cNvSpPr>
          <p:nvPr/>
        </p:nvSpPr>
        <p:spPr bwMode="auto">
          <a:xfrm>
            <a:off x="7527923" y="3859212"/>
            <a:ext cx="95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192 mm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 smtClean="0">
                <a:solidFill>
                  <a:srgbClr val="FFC800"/>
                </a:solidFill>
                <a:latin typeface="+mj-lt"/>
                <a:cs typeface="+mj-cs"/>
              </a:rPr>
              <a:t>The reference 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(frozen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in CNES Oct 8</a:t>
            </a:r>
            <a:r>
              <a:rPr kumimoji="0" lang="en-US" sz="47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2010)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t="3175" r="21117" b="1587"/>
          <a:stretch>
            <a:fillRect/>
          </a:stretch>
        </p:blipFill>
        <p:spPr bwMode="auto">
          <a:xfrm>
            <a:off x="231750" y="1408146"/>
            <a:ext cx="8455049" cy="626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3"/>
          <p:cNvSpPr txBox="1">
            <a:spLocks noChangeArrowheads="1"/>
          </p:cNvSpPr>
          <p:nvPr/>
        </p:nvSpPr>
        <p:spPr bwMode="auto">
          <a:xfrm rot="20003425">
            <a:off x="3411424" y="3831916"/>
            <a:ext cx="4772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Corrected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FoV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~ 1108 degree</a:t>
            </a:r>
            <a:r>
              <a:rPr lang="en-US" sz="2400" b="1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51660" y="1916660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38deg </a:t>
            </a:r>
            <a:r>
              <a:rPr lang="en-US" sz="1600" dirty="0" err="1" smtClean="0">
                <a:solidFill>
                  <a:schemeClr val="bg1"/>
                </a:solidFill>
              </a:rPr>
              <a:t>FoV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9300" y="1698625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35.4deg </a:t>
            </a:r>
            <a:r>
              <a:rPr lang="en-US" sz="1600" dirty="0" err="1" smtClean="0">
                <a:solidFill>
                  <a:schemeClr val="bg1"/>
                </a:solidFill>
              </a:rPr>
              <a:t>FoV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2342" y="1377368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40.3deg </a:t>
            </a:r>
            <a:r>
              <a:rPr lang="en-US" sz="1200" dirty="0" err="1" smtClean="0">
                <a:solidFill>
                  <a:schemeClr val="bg1"/>
                </a:solidFill>
              </a:rPr>
              <a:t>FoV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wrap="square" lIns="91440" tIns="0" rIns="45720" bIns="0" numCol="1" rtlCol="0" anchor="t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 smtClean="0">
                <a:solidFill>
                  <a:srgbClr val="FFC800"/>
                </a:solidFill>
                <a:latin typeface="+mj-lt"/>
                <a:cs typeface="+mj-cs"/>
              </a:rPr>
              <a:t>The reference 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(frozen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in CNES Oct 8</a:t>
            </a:r>
            <a:r>
              <a:rPr kumimoji="0" lang="en-US" sz="47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th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 2010)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l="13016" t="5812" r="38271" b="21706"/>
          <a:stretch>
            <a:fillRect/>
          </a:stretch>
        </p:blipFill>
        <p:spPr bwMode="auto">
          <a:xfrm>
            <a:off x="4295775" y="1341438"/>
            <a:ext cx="4391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4"/>
          <a:srcRect l="20482" t="9604" r="20461" b="26398"/>
          <a:stretch>
            <a:fillRect/>
          </a:stretch>
        </p:blipFill>
        <p:spPr bwMode="auto">
          <a:xfrm>
            <a:off x="406400" y="1447800"/>
            <a:ext cx="43211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6750" y="1414463"/>
            <a:ext cx="3671887" cy="3671887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615950" y="1363663"/>
            <a:ext cx="3767137" cy="3767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588962" y="1341438"/>
            <a:ext cx="3816350" cy="381635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386012" y="5500702"/>
            <a:ext cx="43846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90%EE&lt;30×30 arcsec</a:t>
            </a:r>
            <a:r>
              <a:rPr lang="en-US" baseline="30000" dirty="0">
                <a:solidFill>
                  <a:srgbClr val="0000FF"/>
                </a:solidFill>
                <a:latin typeface="Calibri" pitchFamily="34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~ 2×2 pixels</a:t>
            </a:r>
            <a:r>
              <a:rPr lang="en-US" baseline="30000" dirty="0">
                <a:solidFill>
                  <a:srgbClr val="0000FF"/>
                </a:solidFill>
                <a:latin typeface="Calibri" pitchFamily="34" charset="0"/>
              </a:rPr>
              <a:t>2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90%EE&lt;37.5×37.5 arcsec</a:t>
            </a:r>
            <a:r>
              <a:rPr lang="en-US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~ 2.5×2.5 pixels</a:t>
            </a:r>
            <a:r>
              <a:rPr lang="en-US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90%EE&lt;45×45 arcsec</a:t>
            </a:r>
            <a:r>
              <a:rPr lang="en-US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~ 3×3 pixels</a:t>
            </a:r>
            <a:r>
              <a:rPr lang="en-US" baseline="300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Physical size of the TOU…</a:t>
            </a:r>
            <a:endParaRPr lang="it-IT" smtClean="0"/>
          </a:p>
        </p:txBody>
      </p:sp>
      <p:pic>
        <p:nvPicPr>
          <p:cNvPr id="112644" name="Picture 4" descr="DSC02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16113"/>
            <a:ext cx="3403600" cy="4537075"/>
          </a:xfrm>
          <a:prstGeom prst="rect">
            <a:avLst/>
          </a:prstGeom>
          <a:noFill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" y="6100763"/>
            <a:ext cx="493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Surprised???</a:t>
            </a:r>
          </a:p>
          <a:p>
            <a:pPr defTabSz="914400"/>
            <a:r>
              <a:rPr lang="en-US"/>
              <a:t>On the other hand it is a </a:t>
            </a:r>
            <a:r>
              <a:rPr lang="en-US" b="1"/>
              <a:t>true</a:t>
            </a:r>
            <a:r>
              <a:rPr lang="en-US"/>
              <a:t> </a:t>
            </a:r>
            <a:r>
              <a:rPr lang="en-US" i="1"/>
              <a:t>italian</a:t>
            </a:r>
            <a:r>
              <a:rPr lang="en-US"/>
              <a:t> design…!!!</a:t>
            </a:r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A mechanical enclosure…</a:t>
            </a:r>
            <a:endParaRPr lang="it-IT" smtClean="0"/>
          </a:p>
        </p:txBody>
      </p:sp>
      <p:pic>
        <p:nvPicPr>
          <p:cNvPr id="118787" name="Picture 3" descr="PLATO-TOU-p1_2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989138"/>
            <a:ext cx="4965700" cy="4532312"/>
          </a:xfrm>
          <a:prstGeom prst="rect">
            <a:avLst/>
          </a:prstGeom>
          <a:noFill/>
        </p:spPr>
      </p:pic>
      <p:pic>
        <p:nvPicPr>
          <p:cNvPr id="118788" name="Picture 4" descr="PLATO-TOU-p4_2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66900"/>
            <a:ext cx="5468938" cy="4991100"/>
          </a:xfrm>
          <a:prstGeom prst="rect">
            <a:avLst/>
          </a:prstGeom>
          <a:noFill/>
        </p:spPr>
      </p:pic>
      <p:pic>
        <p:nvPicPr>
          <p:cNvPr id="1026" name="Picture 2" descr="C:\Users\Roberto\Desktop\PLATO2\estec2008-11-2\ub_8pt-rgb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38288"/>
            <a:ext cx="1633537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A mechanical enclosure…</a:t>
            </a:r>
            <a:endParaRPr lang="it-IT" smtClean="0"/>
          </a:p>
        </p:txBody>
      </p:sp>
      <p:pic>
        <p:nvPicPr>
          <p:cNvPr id="120835" name="Picture 3" descr="PLATO-TOU-p1_2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989138"/>
            <a:ext cx="4965700" cy="4532312"/>
          </a:xfrm>
          <a:prstGeom prst="rect">
            <a:avLst/>
          </a:prstGeom>
          <a:noFill/>
        </p:spPr>
      </p:pic>
      <p:pic>
        <p:nvPicPr>
          <p:cNvPr id="120836" name="Picture 4" descr="PLATO-TOU-p4_2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66900"/>
            <a:ext cx="5468938" cy="4991100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840288" y="22240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Flexible mountings</a:t>
            </a:r>
            <a:endParaRPr lang="it-IT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5724525" y="2590800"/>
            <a:ext cx="215900" cy="141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837363" y="55372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Shims for alignment</a:t>
            </a:r>
            <a:endParaRPr lang="it-IT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 flipV="1">
            <a:off x="6659563" y="5300663"/>
            <a:ext cx="1008062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2" descr="C:\Users\Roberto\Desktop\PLATO2\estec2008-11-2\ub_8pt-rgb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24088"/>
            <a:ext cx="1633537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A mechanical enclosure…</a:t>
            </a:r>
            <a:endParaRPr lang="it-IT" smtClean="0"/>
          </a:p>
        </p:txBody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22884" name="Picture 4" descr="PLATO-TOU-p2_2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687388"/>
            <a:ext cx="6761163" cy="6170612"/>
          </a:xfrm>
          <a:prstGeom prst="rect">
            <a:avLst/>
          </a:prstGeom>
          <a:noFill/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994400" y="56483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Spherical washers</a:t>
            </a:r>
            <a:endParaRPr lang="it-IT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 flipH="1" flipV="1">
            <a:off x="6516688" y="4868863"/>
            <a:ext cx="215900" cy="779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832225" y="6132513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Stop fixed with 6 screws</a:t>
            </a:r>
            <a:endParaRPr lang="it-IT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V="1">
            <a:off x="5364163" y="4508500"/>
            <a:ext cx="144462" cy="162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2" descr="C:\Users\Roberto\Desktop\PLATO2\estec2008-11-2\ub_8pt-rgb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1633537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LATO_13gL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67714"/>
            <a:ext cx="4158044" cy="3045143"/>
          </a:xfrm>
          <a:prstGeom prst="rect">
            <a:avLst/>
          </a:prstGeom>
        </p:spPr>
      </p:pic>
      <p:pic>
        <p:nvPicPr>
          <p:cNvPr id="6" name="Immagine 5" descr="PLATO_13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214686"/>
            <a:ext cx="4158044" cy="3045143"/>
          </a:xfrm>
          <a:prstGeom prst="rect">
            <a:avLst/>
          </a:prstGeom>
        </p:spPr>
      </p:pic>
      <p:pic>
        <p:nvPicPr>
          <p:cNvPr id="8" name="Immagine 13" descr="PLATO_14a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080" y="1692114"/>
            <a:ext cx="4158044" cy="3045143"/>
          </a:xfrm>
          <a:prstGeom prst="rect">
            <a:avLst/>
          </a:prstGeom>
        </p:spPr>
      </p:pic>
      <p:sp>
        <p:nvSpPr>
          <p:cNvPr id="9" name="Rectangle 9"/>
          <p:cNvSpPr>
            <a:spLocks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pPr defTabSz="914400"/>
            <a:r>
              <a:rPr lang="en-US" sz="4100" b="1" dirty="0">
                <a:solidFill>
                  <a:srgbClr val="FFC800"/>
                </a:solidFill>
                <a:latin typeface="Corbel" pitchFamily="34" charset="0"/>
              </a:rPr>
              <a:t>Thermal analysis</a:t>
            </a:r>
            <a:endParaRPr lang="it-IT" sz="3700" b="1" dirty="0">
              <a:solidFill>
                <a:srgbClr val="FFC800"/>
              </a:solidFill>
              <a:latin typeface="Corbe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96602">
            <a:off x="1140247" y="4541367"/>
            <a:ext cx="1878642" cy="288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Optical Design guidelines</a:t>
            </a:r>
            <a:endParaRPr lang="it-IT" sz="4100" smtClean="0"/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2425"/>
            <a:ext cx="82296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number of relatively small telescopes with very large </a:t>
            </a:r>
            <a:r>
              <a:rPr lang="en-US" sz="2800" dirty="0" err="1" smtClean="0"/>
              <a:t>FoV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Initially 500 sq. degrees, now approaching </a:t>
            </a:r>
            <a:r>
              <a:rPr lang="en-US" sz="2800" dirty="0" smtClean="0"/>
              <a:t>more than twice</a:t>
            </a:r>
            <a:r>
              <a:rPr lang="en-US" sz="2800" dirty="0" smtClean="0"/>
              <a:t>…!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Very high stability of the </a:t>
            </a:r>
            <a:r>
              <a:rPr lang="en-US" sz="2800" dirty="0" smtClean="0"/>
              <a:t>image (jitter sensitivity)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Nicer to have a larger aperture but not too much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Robustness of the </a:t>
            </a:r>
            <a:r>
              <a:rPr lang="en-US" sz="2800" dirty="0" smtClean="0"/>
              <a:t>design (on the other hand we have to do several…)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throttle now… (we want to fly!)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of a number of details (tomorrow afternoon..)</a:t>
            </a:r>
            <a:endParaRPr lang="en-US" dirty="0" smtClean="0"/>
          </a:p>
          <a:p>
            <a:r>
              <a:rPr lang="en-US" dirty="0" smtClean="0"/>
              <a:t>Having a breadboard with almost </a:t>
            </a:r>
            <a:r>
              <a:rPr lang="en-US" dirty="0" err="1" smtClean="0"/>
              <a:t>finalised</a:t>
            </a:r>
            <a:r>
              <a:rPr lang="en-US" dirty="0" smtClean="0"/>
              <a:t> lenses and structure thermally </a:t>
            </a:r>
            <a:r>
              <a:rPr lang="en-US" dirty="0" err="1" smtClean="0"/>
              <a:t>mimicing</a:t>
            </a:r>
            <a:r>
              <a:rPr lang="en-US" dirty="0" smtClean="0"/>
              <a:t> the final one</a:t>
            </a:r>
            <a:r>
              <a:rPr lang="en-US" dirty="0" smtClean="0"/>
              <a:t> </a:t>
            </a:r>
            <a:r>
              <a:rPr lang="en-US" dirty="0" smtClean="0"/>
              <a:t>(this morning coffee break…)</a:t>
            </a:r>
          </a:p>
          <a:p>
            <a:r>
              <a:rPr lang="en-US" dirty="0" smtClean="0"/>
              <a:t>Characterizing CaF2 blanks in launch and space environment</a:t>
            </a:r>
          </a:p>
          <a:p>
            <a:r>
              <a:rPr lang="en-US" dirty="0" smtClean="0"/>
              <a:t>Keeping several B-plans ready just in case</a:t>
            </a:r>
          </a:p>
          <a:p>
            <a:r>
              <a:rPr lang="en-US" dirty="0" smtClean="0"/>
              <a:t>And more…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5" descr="praga1"/>
          <p:cNvPicPr>
            <a:picLocks noChangeAspect="1" noChangeArrowheads="1"/>
          </p:cNvPicPr>
          <p:nvPr/>
        </p:nvPicPr>
        <p:blipFill>
          <a:blip r:embed="rId3">
            <a:lum bright="42000" contrast="12000"/>
          </a:blip>
          <a:srcRect l="8397" t="3880" b="26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2" descr="IMMAFresk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4876800" cy="3697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3200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it-IT" sz="2800">
                <a:solidFill>
                  <a:srgbClr val="CC3300"/>
                </a:solidFill>
                <a:latin typeface="Times New Roman" pitchFamily="18" charset="0"/>
              </a:rPr>
              <a:t>Prague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it-IT" sz="3200">
                <a:latin typeface="Times New Roman" pitchFamily="18" charset="0"/>
              </a:rPr>
              <a:t>Castle’s library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it-IT" sz="2000" i="1">
                <a:latin typeface="Times New Roman" pitchFamily="18" charset="0"/>
              </a:rPr>
              <a:t>Unknown, 1740 </a:t>
            </a:r>
            <a:r>
              <a:rPr lang="it-IT" sz="2000">
                <a:latin typeface="Times New Roman" pitchFamily="18" charset="0"/>
              </a:rPr>
              <a:t>(?)</a:t>
            </a:r>
            <a:endParaRPr lang="it-IT" sz="2800" i="1">
              <a:latin typeface="Times New Roman" pitchFamily="18" charset="0"/>
            </a:endParaRPr>
          </a:p>
        </p:txBody>
      </p:sp>
      <p:pic>
        <p:nvPicPr>
          <p:cNvPr id="161797" name="Picture 11" descr="I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3675"/>
            <a:ext cx="4970463" cy="3768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3572" y="19367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Extra-Solar</a:t>
            </a:r>
          </a:p>
          <a:p>
            <a:pPr algn="r"/>
            <a:r>
              <a:rPr lang="en-US" dirty="0" smtClean="0"/>
              <a:t>Planets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5" descr="praga1"/>
          <p:cNvPicPr>
            <a:picLocks noChangeAspect="1" noChangeArrowheads="1"/>
          </p:cNvPicPr>
          <p:nvPr/>
        </p:nvPicPr>
        <p:blipFill>
          <a:blip r:embed="rId3">
            <a:lum bright="42000" contrast="12000"/>
          </a:blip>
          <a:srcRect l="8397" t="3880" b="262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2" descr="IMMAFresk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4876800" cy="3697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3200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it-IT" sz="2800">
                <a:solidFill>
                  <a:srgbClr val="CC3300"/>
                </a:solidFill>
                <a:latin typeface="Times New Roman" pitchFamily="18" charset="0"/>
              </a:rPr>
              <a:t>Prague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it-IT" sz="3200">
                <a:latin typeface="Times New Roman" pitchFamily="18" charset="0"/>
              </a:rPr>
              <a:t>Castle’s library</a:t>
            </a:r>
          </a:p>
          <a:p>
            <a:pPr defTabSz="914400" eaLnBrk="0" hangingPunct="0">
              <a:spcBef>
                <a:spcPct val="50000"/>
              </a:spcBef>
            </a:pPr>
            <a:r>
              <a:rPr lang="it-IT" sz="2000" i="1">
                <a:latin typeface="Times New Roman" pitchFamily="18" charset="0"/>
              </a:rPr>
              <a:t>Unknown, 1740 </a:t>
            </a:r>
            <a:r>
              <a:rPr lang="it-IT" sz="2000">
                <a:latin typeface="Times New Roman" pitchFamily="18" charset="0"/>
              </a:rPr>
              <a:t>(?)</a:t>
            </a:r>
            <a:endParaRPr lang="it-IT" sz="2800" i="1">
              <a:latin typeface="Times New Roman" pitchFamily="18" charset="0"/>
            </a:endParaRPr>
          </a:p>
        </p:txBody>
      </p:sp>
      <p:pic>
        <p:nvPicPr>
          <p:cNvPr id="200709" name="Picture 11" descr="IM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3675"/>
            <a:ext cx="4970463" cy="3768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2843213" y="4508500"/>
            <a:ext cx="16319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Optical design</a:t>
            </a:r>
            <a:endParaRPr lang="it-IT"/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671638" y="6223000"/>
            <a:ext cx="16319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Manufacturing</a:t>
            </a:r>
            <a:endParaRPr lang="it-IT"/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119563" y="5954713"/>
            <a:ext cx="15176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Management</a:t>
            </a:r>
            <a:endParaRPr lang="it-IT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28600" y="3962400"/>
            <a:ext cx="25082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Compliance assurance</a:t>
            </a:r>
            <a:endParaRPr lang="it-IT"/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429000" y="3455988"/>
            <a:ext cx="18478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Calibration team</a:t>
            </a:r>
            <a:endParaRPr lang="it-IT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6208713" y="1592263"/>
            <a:ext cx="18732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Observing group</a:t>
            </a:r>
            <a:endParaRPr lang="it-IT"/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6659563" y="9525"/>
            <a:ext cx="21018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Good luck provider</a:t>
            </a:r>
            <a:endParaRPr lang="it-IT"/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6208713" y="4621213"/>
            <a:ext cx="2044700" cy="1373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 sz="2800" b="1" i="1"/>
              <a:t>Thank you</a:t>
            </a:r>
          </a:p>
          <a:p>
            <a:pPr algn="ctr" defTabSz="914400"/>
            <a:r>
              <a:rPr lang="en-US" sz="2800" b="1" i="1"/>
              <a:t>for your </a:t>
            </a:r>
          </a:p>
          <a:p>
            <a:pPr algn="ctr" defTabSz="914400"/>
            <a:r>
              <a:rPr lang="en-US" sz="2800" b="1" i="1"/>
              <a:t>attention…</a:t>
            </a:r>
            <a:endParaRPr lang="it-IT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pPr defTabSz="914400"/>
            <a:r>
              <a:rPr lang="en-US" sz="4100" b="1">
                <a:solidFill>
                  <a:srgbClr val="FFC800"/>
                </a:solidFill>
                <a:latin typeface="Corbel" pitchFamily="34" charset="0"/>
              </a:rPr>
              <a:t>The initial baseline design…</a:t>
            </a:r>
            <a:endParaRPr lang="it-IT" sz="3700" b="1">
              <a:solidFill>
                <a:srgbClr val="FFC800"/>
              </a:solidFill>
              <a:latin typeface="Corbel" pitchFamily="34" charset="0"/>
            </a:endParaRPr>
          </a:p>
        </p:txBody>
      </p:sp>
      <p:pic>
        <p:nvPicPr>
          <p:cNvPr id="194565" name="Picture 5" descr="layoutESA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4608512" cy="4140200"/>
          </a:xfrm>
          <a:prstGeom prst="rect">
            <a:avLst/>
          </a:prstGeom>
          <a:noFill/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859338" y="5084763"/>
            <a:ext cx="40617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dirty="0" err="1"/>
              <a:t>Uhmmm</a:t>
            </a:r>
            <a:r>
              <a:rPr lang="en-US" dirty="0"/>
              <a:t>…. Looks very familiar</a:t>
            </a:r>
            <a:r>
              <a:rPr lang="en-US" dirty="0" smtClean="0"/>
              <a:t>!</a:t>
            </a:r>
          </a:p>
          <a:p>
            <a:pPr defTabSz="914400"/>
            <a:endParaRPr lang="en-US" dirty="0" smtClean="0"/>
          </a:p>
          <a:p>
            <a:pPr defTabSz="914400"/>
            <a:r>
              <a:rPr lang="en-US" dirty="0" smtClean="0"/>
              <a:t>(WAC onboard Rosetta reminiscence)</a:t>
            </a:r>
            <a:endParaRPr lang="it-IT" dirty="0"/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6300788" y="2368550"/>
            <a:ext cx="2555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E82D08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US"/>
              <a:t>500 square degrees</a:t>
            </a:r>
          </a:p>
          <a:p>
            <a:pPr algn="ctr" defTabSz="914400"/>
            <a:r>
              <a:rPr lang="en-US"/>
              <a:t>with 12.5arcsec px size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468313" y="1701800"/>
            <a:ext cx="3741737" cy="3403600"/>
            <a:chOff x="432" y="845"/>
            <a:chExt cx="2357" cy="2144"/>
          </a:xfrm>
        </p:grpSpPr>
        <p:pic>
          <p:nvPicPr>
            <p:cNvPr id="174083" name="Picture 3" descr="layoutESA"/>
            <p:cNvPicPr>
              <a:picLocks noChangeAspect="1" noChangeArrowheads="1"/>
            </p:cNvPicPr>
            <p:nvPr/>
          </p:nvPicPr>
          <p:blipFill>
            <a:blip r:embed="rId3"/>
            <a:srcRect l="8784"/>
            <a:stretch>
              <a:fillRect/>
            </a:stretch>
          </p:blipFill>
          <p:spPr bwMode="auto">
            <a:xfrm>
              <a:off x="432" y="845"/>
              <a:ext cx="2357" cy="2144"/>
            </a:xfrm>
            <a:prstGeom prst="rect">
              <a:avLst/>
            </a:prstGeom>
            <a:noFill/>
          </p:spPr>
        </p:pic>
        <p:sp>
          <p:nvSpPr>
            <p:cNvPr id="174084" name="Rectangle 4"/>
            <p:cNvSpPr>
              <a:spLocks noChangeArrowheads="1"/>
            </p:cNvSpPr>
            <p:nvPr/>
          </p:nvSpPr>
          <p:spPr bwMode="auto">
            <a:xfrm>
              <a:off x="521" y="845"/>
              <a:ext cx="2132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682625" y="1701800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922463" y="1412875"/>
            <a:ext cx="91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809 mm</a:t>
            </a:r>
            <a:endParaRPr lang="it-IT" sz="1600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4094163" y="1844675"/>
            <a:ext cx="71437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3849688" y="2781300"/>
            <a:ext cx="2889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4210050" y="1844675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 rot="5400000">
            <a:off x="3902869" y="2493169"/>
            <a:ext cx="91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412 mm</a:t>
            </a:r>
            <a:endParaRPr lang="it-IT" sz="1600"/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1042988" y="909638"/>
            <a:ext cx="27876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Initial baseline design…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5867400" y="909638"/>
            <a:ext cx="2203450" cy="366712"/>
          </a:xfrm>
          <a:prstGeom prst="rect">
            <a:avLst/>
          </a:prstGeom>
          <a:solidFill>
            <a:srgbClr val="0202C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Our first attempt…</a:t>
            </a:r>
            <a:endParaRPr lang="it-IT" b="1">
              <a:solidFill>
                <a:schemeClr val="bg1"/>
              </a:solidFill>
            </a:endParaRPr>
          </a:p>
        </p:txBody>
      </p:sp>
      <p:grpSp>
        <p:nvGrpSpPr>
          <p:cNvPr id="174095" name="Group 15"/>
          <p:cNvGrpSpPr>
            <a:grpSpLocks/>
          </p:cNvGrpSpPr>
          <p:nvPr/>
        </p:nvGrpSpPr>
        <p:grpSpPr bwMode="auto">
          <a:xfrm>
            <a:off x="4781550" y="1411288"/>
            <a:ext cx="4013200" cy="1838325"/>
            <a:chOff x="3012" y="889"/>
            <a:chExt cx="2528" cy="1158"/>
          </a:xfrm>
        </p:grpSpPr>
        <p:pic>
          <p:nvPicPr>
            <p:cNvPr id="174096" name="Picture 16" descr="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74" t="31412" r="3163" b="23448"/>
            <a:stretch>
              <a:fillRect/>
            </a:stretch>
          </p:blipFill>
          <p:spPr bwMode="auto">
            <a:xfrm>
              <a:off x="3012" y="1253"/>
              <a:ext cx="2221" cy="794"/>
            </a:xfrm>
            <a:prstGeom prst="rect">
              <a:avLst/>
            </a:prstGeom>
            <a:noFill/>
          </p:spPr>
        </p:pic>
        <p:sp>
          <p:nvSpPr>
            <p:cNvPr id="174097" name="Rectangle 17"/>
            <p:cNvSpPr>
              <a:spLocks noChangeArrowheads="1"/>
            </p:cNvSpPr>
            <p:nvPr/>
          </p:nvSpPr>
          <p:spPr bwMode="auto">
            <a:xfrm>
              <a:off x="5173" y="1402"/>
              <a:ext cx="23" cy="363"/>
            </a:xfrm>
            <a:prstGeom prst="rect">
              <a:avLst/>
            </a:prstGeom>
            <a:solidFill>
              <a:srgbClr val="1676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4014" y="1209"/>
              <a:ext cx="1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9" name="Text Box 19"/>
            <p:cNvSpPr txBox="1">
              <a:spLocks noChangeArrowheads="1"/>
            </p:cNvSpPr>
            <p:nvPr/>
          </p:nvSpPr>
          <p:spPr bwMode="auto">
            <a:xfrm>
              <a:off x="4331" y="1027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437 mm</a:t>
              </a:r>
              <a:endParaRPr lang="it-IT" sz="1600"/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>
              <a:off x="5329" y="1299"/>
              <a:ext cx="0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1" name="Text Box 21"/>
            <p:cNvSpPr txBox="1">
              <a:spLocks noChangeArrowheads="1"/>
            </p:cNvSpPr>
            <p:nvPr/>
          </p:nvSpPr>
          <p:spPr bwMode="auto">
            <a:xfrm rot="5400000">
              <a:off x="5144" y="1468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192 mm</a:t>
              </a:r>
              <a:endParaRPr lang="it-IT" sz="1600"/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>
              <a:off x="3061" y="1071"/>
              <a:ext cx="2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Text Box 23"/>
            <p:cNvSpPr txBox="1">
              <a:spLocks noChangeArrowheads="1"/>
            </p:cNvSpPr>
            <p:nvPr/>
          </p:nvSpPr>
          <p:spPr bwMode="auto">
            <a:xfrm>
              <a:off x="3842" y="889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809 mm</a:t>
              </a:r>
              <a:endParaRPr lang="it-IT" sz="1600"/>
            </a:p>
          </p:txBody>
        </p:sp>
      </p:grpSp>
      <p:grpSp>
        <p:nvGrpSpPr>
          <p:cNvPr id="174104" name="Group 24"/>
          <p:cNvGrpSpPr>
            <a:grpSpLocks/>
          </p:cNvGrpSpPr>
          <p:nvPr/>
        </p:nvGrpSpPr>
        <p:grpSpPr bwMode="auto">
          <a:xfrm>
            <a:off x="539750" y="1773238"/>
            <a:ext cx="7704138" cy="2384425"/>
            <a:chOff x="340" y="1117"/>
            <a:chExt cx="4853" cy="1502"/>
          </a:xfrm>
        </p:grpSpPr>
        <p:pic>
          <p:nvPicPr>
            <p:cNvPr id="174105" name="Picture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1117"/>
              <a:ext cx="2268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06" name="Rectangle 26"/>
            <p:cNvSpPr>
              <a:spLocks noChangeArrowheads="1"/>
            </p:cNvSpPr>
            <p:nvPr/>
          </p:nvSpPr>
          <p:spPr bwMode="auto">
            <a:xfrm>
              <a:off x="4014" y="1298"/>
              <a:ext cx="1179" cy="54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5000625" y="3249613"/>
            <a:ext cx="2595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5 lens </a:t>
            </a:r>
            <a:r>
              <a:rPr lang="en-US" dirty="0" smtClean="0"/>
              <a:t>+/- 1</a:t>
            </a:r>
            <a:endParaRPr lang="en-US" dirty="0"/>
          </a:p>
          <a:p>
            <a:pPr algn="ctr"/>
            <a:r>
              <a:rPr lang="en-US" dirty="0" smtClean="0"/>
              <a:t>Two </a:t>
            </a:r>
            <a:r>
              <a:rPr lang="en-US" dirty="0" err="1" smtClean="0"/>
              <a:t>aspherics</a:t>
            </a:r>
            <a:r>
              <a:rPr lang="en-US" dirty="0" smtClean="0"/>
              <a:t> surfaces</a:t>
            </a:r>
            <a:endParaRPr lang="it-IT" dirty="0"/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4281488" y="6489700"/>
            <a:ext cx="418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 symmetric aspheric surfaces (K,a</a:t>
            </a:r>
            <a:r>
              <a:rPr lang="en-US" baseline="30000"/>
              <a:t>4</a:t>
            </a:r>
            <a:r>
              <a:rPr lang="en-US"/>
              <a:t>,a</a:t>
            </a:r>
            <a:r>
              <a:rPr lang="en-US" baseline="30000"/>
              <a:t>6</a:t>
            </a:r>
            <a:r>
              <a:rPr lang="en-US"/>
              <a:t>)</a:t>
            </a:r>
            <a:endParaRPr lang="it-IT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4208463" y="5408613"/>
            <a:ext cx="151130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 flipH="1">
            <a:off x="6657975" y="5408613"/>
            <a:ext cx="180022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4137025" y="3752850"/>
            <a:ext cx="528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CaF</a:t>
            </a:r>
            <a:r>
              <a:rPr lang="en-US" sz="1200" b="1" baseline="-25000"/>
              <a:t>2</a:t>
            </a:r>
            <a:endParaRPr lang="it-IT" sz="1200" b="1" baseline="-25000"/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8024813" y="4041775"/>
            <a:ext cx="528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CaF</a:t>
            </a:r>
            <a:r>
              <a:rPr lang="en-US" sz="1200" b="1" baseline="-25000"/>
              <a:t>2</a:t>
            </a:r>
            <a:endParaRPr lang="it-IT" sz="1200" b="1" baseline="-25000"/>
          </a:p>
        </p:txBody>
      </p: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6297613" y="4184650"/>
            <a:ext cx="528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CaF</a:t>
            </a:r>
            <a:r>
              <a:rPr lang="en-US" sz="1200" b="1" baseline="-25000"/>
              <a:t>2</a:t>
            </a:r>
            <a:endParaRPr lang="it-IT" sz="1200" b="1" baseline="-25000"/>
          </a:p>
        </p:txBody>
      </p:sp>
      <p:sp>
        <p:nvSpPr>
          <p:cNvPr id="174114" name="Text Box 34"/>
          <p:cNvSpPr txBox="1">
            <a:spLocks noChangeArrowheads="1"/>
          </p:cNvSpPr>
          <p:nvPr/>
        </p:nvSpPr>
        <p:spPr bwMode="auto">
          <a:xfrm>
            <a:off x="4857750" y="4113213"/>
            <a:ext cx="54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SF15</a:t>
            </a:r>
            <a:endParaRPr lang="it-IT" sz="1200" b="1"/>
          </a:p>
        </p:txBody>
      </p:sp>
      <p:sp>
        <p:nvSpPr>
          <p:cNvPr id="174115" name="Text Box 35"/>
          <p:cNvSpPr txBox="1">
            <a:spLocks noChangeArrowheads="1"/>
          </p:cNvSpPr>
          <p:nvPr/>
        </p:nvSpPr>
        <p:spPr bwMode="auto">
          <a:xfrm>
            <a:off x="5505450" y="4113213"/>
            <a:ext cx="750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LASF35</a:t>
            </a:r>
            <a:endParaRPr lang="it-IT" sz="1200" b="1"/>
          </a:p>
        </p:txBody>
      </p:sp>
      <p:pic>
        <p:nvPicPr>
          <p:cNvPr id="174116" name="Picture 36" descr="layou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3849688" y="3968750"/>
            <a:ext cx="4968875" cy="230028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09600" y="5289371"/>
            <a:ext cx="260840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Jitter sensitivity is much</a:t>
            </a:r>
          </a:p>
          <a:p>
            <a:pPr algn="ctr"/>
            <a:r>
              <a:rPr lang="en-US" dirty="0" smtClean="0"/>
              <a:t>l</a:t>
            </a:r>
            <a:r>
              <a:rPr lang="en-US" dirty="0" smtClean="0"/>
              <a:t>arger with reflective</a:t>
            </a:r>
          </a:p>
          <a:p>
            <a:pPr algn="ctr"/>
            <a:r>
              <a:rPr lang="en-US" dirty="0" smtClean="0"/>
              <a:t>elements rather than</a:t>
            </a:r>
          </a:p>
          <a:p>
            <a:pPr algn="ctr"/>
            <a:r>
              <a:rPr lang="en-US" dirty="0" smtClean="0"/>
              <a:t>r</a:t>
            </a:r>
            <a:r>
              <a:rPr lang="en-US" dirty="0" smtClean="0"/>
              <a:t>efractive ones!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ima4"/>
          <p:cNvPicPr>
            <a:picLocks noChangeAspect="1" noChangeArrowheads="1"/>
          </p:cNvPicPr>
          <p:nvPr/>
        </p:nvPicPr>
        <p:blipFill>
          <a:blip r:embed="rId3"/>
          <a:srcRect l="3714" r="12077"/>
          <a:stretch>
            <a:fillRect/>
          </a:stretch>
        </p:blipFill>
        <p:spPr bwMode="auto">
          <a:xfrm>
            <a:off x="544513" y="1570038"/>
            <a:ext cx="3995737" cy="3559175"/>
          </a:xfrm>
          <a:prstGeom prst="rect">
            <a:avLst/>
          </a:prstGeom>
          <a:noFill/>
        </p:spPr>
      </p:pic>
      <p:pic>
        <p:nvPicPr>
          <p:cNvPr id="176131" name="Picture 3" descr="ima5"/>
          <p:cNvPicPr>
            <a:picLocks noChangeAspect="1" noChangeArrowheads="1"/>
          </p:cNvPicPr>
          <p:nvPr/>
        </p:nvPicPr>
        <p:blipFill>
          <a:blip r:embed="rId4"/>
          <a:srcRect l="5353" t="34344" r="7428" b="30687"/>
          <a:stretch>
            <a:fillRect/>
          </a:stretch>
        </p:blipFill>
        <p:spPr bwMode="auto">
          <a:xfrm>
            <a:off x="542925" y="5383213"/>
            <a:ext cx="3994150" cy="1201737"/>
          </a:xfrm>
          <a:prstGeom prst="rect">
            <a:avLst/>
          </a:prstGeom>
          <a:noFill/>
        </p:spPr>
      </p:pic>
      <p:pic>
        <p:nvPicPr>
          <p:cNvPr id="176132" name="Picture 4" descr="ima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1604963"/>
            <a:ext cx="4068763" cy="3051175"/>
          </a:xfrm>
          <a:prstGeom prst="rect">
            <a:avLst/>
          </a:prstGeom>
          <a:noFill/>
        </p:spPr>
      </p:pic>
      <p:pic>
        <p:nvPicPr>
          <p:cNvPr id="176134" name="Picture 6" descr="ima2"/>
          <p:cNvPicPr>
            <a:picLocks noChangeAspect="1" noChangeArrowheads="1"/>
          </p:cNvPicPr>
          <p:nvPr/>
        </p:nvPicPr>
        <p:blipFill>
          <a:blip r:embed="rId6"/>
          <a:srcRect l="25146" r="23854" b="12917"/>
          <a:stretch>
            <a:fillRect/>
          </a:stretch>
        </p:blipFill>
        <p:spPr bwMode="auto">
          <a:xfrm>
            <a:off x="5148263" y="4038600"/>
            <a:ext cx="1987550" cy="2546350"/>
          </a:xfrm>
          <a:prstGeom prst="rect">
            <a:avLst/>
          </a:prstGeom>
          <a:noFill/>
        </p:spPr>
      </p:pic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7359650" y="5114925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A packing ratio</a:t>
            </a:r>
          </a:p>
          <a:p>
            <a:pPr defTabSz="914400"/>
            <a:r>
              <a:rPr lang="en-US"/>
              <a:t>of 5 to 1…</a:t>
            </a:r>
            <a:endParaRPr lang="it-IT"/>
          </a:p>
        </p:txBody>
      </p:sp>
      <p:sp>
        <p:nvSpPr>
          <p:cNvPr id="176136" name="Rectangle 8"/>
          <p:cNvSpPr>
            <a:spLocks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pPr defTabSz="914400"/>
            <a:r>
              <a:rPr lang="en-US" sz="4500" b="1">
                <a:solidFill>
                  <a:srgbClr val="FFC800"/>
                </a:solidFill>
                <a:latin typeface="Corbel" pitchFamily="34" charset="0"/>
              </a:rPr>
              <a:t>Comparing volumes…</a:t>
            </a:r>
            <a:endParaRPr lang="it-IT" sz="4500" b="1">
              <a:solidFill>
                <a:srgbClr val="FFC8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Optical design evolution…</a:t>
            </a:r>
            <a:endParaRPr lang="it-IT" smtClean="0"/>
          </a:p>
        </p:txBody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xfrm>
            <a:off x="457200" y="1930400"/>
            <a:ext cx="82296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Several (about </a:t>
            </a:r>
            <a:r>
              <a:rPr lang="en-US" dirty="0" smtClean="0"/>
              <a:t>20</a:t>
            </a:r>
            <a:r>
              <a:rPr lang="en-US" dirty="0" smtClean="0"/>
              <a:t>) </a:t>
            </a:r>
            <a:r>
              <a:rPr lang="en-US" dirty="0" smtClean="0"/>
              <a:t>meetings in </a:t>
            </a:r>
            <a:r>
              <a:rPr lang="en-US" dirty="0" smtClean="0"/>
              <a:t>Europe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pushing from scientists toward large aperture and larger </a:t>
            </a:r>
            <a:r>
              <a:rPr lang="en-US" dirty="0" err="1" smtClean="0"/>
              <a:t>FoV</a:t>
            </a:r>
            <a:r>
              <a:rPr lang="en-US" dirty="0" smtClean="0"/>
              <a:t> (within the mass and volume constraints) mostly accomplished by a factor 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While a lot of designs flow around only a few were named as “current </a:t>
            </a:r>
            <a:r>
              <a:rPr lang="en-US" dirty="0" err="1" smtClean="0"/>
              <a:t>baseline”in</a:t>
            </a:r>
            <a:r>
              <a:rPr lang="en-US" dirty="0" smtClean="0"/>
              <a:t> the consortia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Industry findings and ESA endorsement confirmed our –all refractive- approach.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lay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5143504" y="2000240"/>
            <a:ext cx="3675059" cy="17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with time (and meetings)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57487" y="3071810"/>
            <a:ext cx="3243125" cy="1938348"/>
            <a:chOff x="4479050" y="4398174"/>
            <a:chExt cx="3243125" cy="1938348"/>
          </a:xfrm>
        </p:grpSpPr>
        <p:sp>
          <p:nvSpPr>
            <p:cNvPr id="7" name="Rectangle 6"/>
            <p:cNvSpPr/>
            <p:nvPr/>
          </p:nvSpPr>
          <p:spPr>
            <a:xfrm>
              <a:off x="4479050" y="4398174"/>
              <a:ext cx="3243125" cy="193834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odello3robust_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95" t="16823" r="9512" b="19844"/>
            <a:stretch>
              <a:fillRect/>
            </a:stretch>
          </p:blipFill>
          <p:spPr bwMode="auto">
            <a:xfrm>
              <a:off x="4479050" y="4398174"/>
              <a:ext cx="3243125" cy="1938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19" t="13094" r="23618" b="12704"/>
          <a:stretch>
            <a:fillRect/>
          </a:stretch>
        </p:blipFill>
        <p:spPr bwMode="auto">
          <a:xfrm>
            <a:off x="285720" y="4368853"/>
            <a:ext cx="3500462" cy="2177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71937" y="4000504"/>
            <a:ext cx="4746627" cy="254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923764">
            <a:off x="6820273" y="450874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lay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5143504" y="2000240"/>
            <a:ext cx="3675059" cy="17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with time (and meetings)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2857487" y="3071810"/>
            <a:ext cx="3243125" cy="1938348"/>
            <a:chOff x="4479050" y="4398174"/>
            <a:chExt cx="3243125" cy="1938348"/>
          </a:xfrm>
        </p:grpSpPr>
        <p:sp>
          <p:nvSpPr>
            <p:cNvPr id="7" name="Rectangle 6"/>
            <p:cNvSpPr/>
            <p:nvPr/>
          </p:nvSpPr>
          <p:spPr>
            <a:xfrm>
              <a:off x="4479050" y="4398174"/>
              <a:ext cx="3243125" cy="193834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odello3robust_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95" t="16823" r="9512" b="19844"/>
            <a:stretch>
              <a:fillRect/>
            </a:stretch>
          </p:blipFill>
          <p:spPr bwMode="auto">
            <a:xfrm>
              <a:off x="4479050" y="4398174"/>
              <a:ext cx="3243125" cy="1938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19" t="13094" r="23618" b="12704"/>
          <a:stretch>
            <a:fillRect/>
          </a:stretch>
        </p:blipFill>
        <p:spPr bwMode="auto">
          <a:xfrm>
            <a:off x="285720" y="4368853"/>
            <a:ext cx="3500462" cy="2177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71937" y="4000504"/>
            <a:ext cx="4746627" cy="254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923764">
            <a:off x="6820273" y="450874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192" y="2000240"/>
            <a:ext cx="361188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Aspherics</a:t>
            </a:r>
            <a:r>
              <a:rPr lang="en-US" dirty="0" smtClean="0"/>
              <a:t> drop to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BaF2 disappears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CaF</a:t>
            </a:r>
            <a:r>
              <a:rPr lang="en-US" dirty="0" smtClean="0"/>
              <a:t> confined to small</a:t>
            </a:r>
          </a:p>
          <a:p>
            <a:r>
              <a:rPr lang="en-US" dirty="0" smtClean="0"/>
              <a:t>  and non thermal-critic lens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 smtClean="0"/>
              <a:t>window in front of 6 lenses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Pupil size grows to 120mm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of View increased 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lay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015" t="34074" r="3163" b="32729"/>
          <a:stretch>
            <a:fillRect/>
          </a:stretch>
        </p:blipFill>
        <p:spPr bwMode="auto">
          <a:xfrm>
            <a:off x="5143504" y="2000240"/>
            <a:ext cx="3675059" cy="1701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with time (and meetings)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2857487" y="3071810"/>
            <a:ext cx="3243125" cy="1938348"/>
            <a:chOff x="4479050" y="4398174"/>
            <a:chExt cx="3243125" cy="1938348"/>
          </a:xfrm>
        </p:grpSpPr>
        <p:sp>
          <p:nvSpPr>
            <p:cNvPr id="7" name="Rectangle 6"/>
            <p:cNvSpPr/>
            <p:nvPr/>
          </p:nvSpPr>
          <p:spPr>
            <a:xfrm>
              <a:off x="4479050" y="4398174"/>
              <a:ext cx="3243125" cy="193834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odello3robust_layou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95" t="16823" r="9512" b="19844"/>
            <a:stretch>
              <a:fillRect/>
            </a:stretch>
          </p:blipFill>
          <p:spPr bwMode="auto">
            <a:xfrm>
              <a:off x="4479050" y="4398174"/>
              <a:ext cx="3243125" cy="1938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819" t="13094" r="23618" b="12704"/>
          <a:stretch>
            <a:fillRect/>
          </a:stretch>
        </p:blipFill>
        <p:spPr bwMode="auto">
          <a:xfrm>
            <a:off x="285720" y="4368853"/>
            <a:ext cx="3500462" cy="2177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71937" y="4000504"/>
            <a:ext cx="4746627" cy="2545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923764">
            <a:off x="6820273" y="4508741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192" y="2000240"/>
            <a:ext cx="361188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Aspherics</a:t>
            </a:r>
            <a:r>
              <a:rPr lang="en-US" dirty="0" smtClean="0"/>
              <a:t> drop to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BaF2 disappears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CaF</a:t>
            </a:r>
            <a:r>
              <a:rPr lang="en-US" dirty="0" smtClean="0"/>
              <a:t> confined to small</a:t>
            </a:r>
          </a:p>
          <a:p>
            <a:r>
              <a:rPr lang="en-US" dirty="0" smtClean="0"/>
              <a:t>  and non thermal-critic lens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</a:t>
            </a:r>
            <a:r>
              <a:rPr lang="en-US" dirty="0" smtClean="0"/>
              <a:t>window in front of 6 lenses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Pupil size grows to 120mm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of View increased to</a:t>
            </a:r>
          </a:p>
        </p:txBody>
      </p:sp>
      <p:sp>
        <p:nvSpPr>
          <p:cNvPr id="11" name="Oval 10"/>
          <p:cNvSpPr/>
          <p:nvPr/>
        </p:nvSpPr>
        <p:spPr>
          <a:xfrm>
            <a:off x="-214346" y="1785926"/>
            <a:ext cx="3921424" cy="142876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86182" y="210570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Easier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do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1571</TotalTime>
  <Words>784</Words>
  <Application>Microsoft Macintosh PowerPoint</Application>
  <PresentationFormat>On-screen Show (4:3)</PresentationFormat>
  <Paragraphs>171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Optical Design guidelines</vt:lpstr>
      <vt:lpstr>Slide 3</vt:lpstr>
      <vt:lpstr>Slide 4</vt:lpstr>
      <vt:lpstr>Slide 5</vt:lpstr>
      <vt:lpstr>Optical design evolution…</vt:lpstr>
      <vt:lpstr>Evolution with time (and meetings)</vt:lpstr>
      <vt:lpstr>Evolution with time (and meetings)</vt:lpstr>
      <vt:lpstr>Evolution with time (and meetings)</vt:lpstr>
      <vt:lpstr>Evolution with time (and meetings)</vt:lpstr>
      <vt:lpstr>Evolution with time (and meetings)</vt:lpstr>
      <vt:lpstr>Slide 12</vt:lpstr>
      <vt:lpstr>Slide 13</vt:lpstr>
      <vt:lpstr>Slide 14</vt:lpstr>
      <vt:lpstr>Physical size of the TOU…</vt:lpstr>
      <vt:lpstr>A mechanical enclosure…</vt:lpstr>
      <vt:lpstr>A mechanical enclosure…</vt:lpstr>
      <vt:lpstr>A mechanical enclosure…</vt:lpstr>
      <vt:lpstr>Slide 19</vt:lpstr>
      <vt:lpstr>Full throttle now… (we want to fly!)</vt:lpstr>
      <vt:lpstr>Slide 21</vt:lpstr>
      <vt:lpstr>Slide 22</vt:lpstr>
    </vt:vector>
  </TitlesOfParts>
  <Company>INAF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Isabella Pagano</dc:creator>
  <cp:lastModifiedBy>Roberto</cp:lastModifiedBy>
  <cp:revision>201</cp:revision>
  <dcterms:created xsi:type="dcterms:W3CDTF">2008-10-11T22:13:55Z</dcterms:created>
  <dcterms:modified xsi:type="dcterms:W3CDTF">2010-11-09T13:05:31Z</dcterms:modified>
</cp:coreProperties>
</file>